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89" r:id="rId18"/>
    <p:sldId id="272" r:id="rId19"/>
    <p:sldId id="273" r:id="rId20"/>
    <p:sldId id="274" r:id="rId21"/>
    <p:sldId id="275" r:id="rId22"/>
    <p:sldId id="276" r:id="rId23"/>
    <p:sldId id="277" r:id="rId24"/>
    <p:sldId id="278" r:id="rId25"/>
    <p:sldId id="279" r:id="rId26"/>
    <p:sldId id="282" r:id="rId27"/>
    <p:sldId id="280" r:id="rId28"/>
    <p:sldId id="281" r:id="rId29"/>
    <p:sldId id="283" r:id="rId30"/>
    <p:sldId id="284" r:id="rId31"/>
    <p:sldId id="285" r:id="rId32"/>
    <p:sldId id="286" r:id="rId33"/>
    <p:sldId id="28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48A410-2AC4-496E-9EFB-4C550269D3BA}">
          <p14:sldIdLst>
            <p14:sldId id="256"/>
            <p14:sldId id="257"/>
            <p14:sldId id="258"/>
            <p14:sldId id="259"/>
            <p14:sldId id="260"/>
            <p14:sldId id="261"/>
            <p14:sldId id="262"/>
            <p14:sldId id="267"/>
            <p14:sldId id="263"/>
            <p14:sldId id="264"/>
            <p14:sldId id="265"/>
            <p14:sldId id="266"/>
            <p14:sldId id="268"/>
            <p14:sldId id="269"/>
            <p14:sldId id="270"/>
            <p14:sldId id="271"/>
            <p14:sldId id="289"/>
            <p14:sldId id="272"/>
            <p14:sldId id="273"/>
            <p14:sldId id="274"/>
            <p14:sldId id="275"/>
            <p14:sldId id="276"/>
            <p14:sldId id="277"/>
            <p14:sldId id="278"/>
            <p14:sldId id="279"/>
            <p14:sldId id="282"/>
            <p14:sldId id="280"/>
            <p14:sldId id="281"/>
            <p14:sldId id="283"/>
            <p14:sldId id="284"/>
            <p14:sldId id="285"/>
            <p14:sldId id="286"/>
            <p14:sldId id="287"/>
          </p14:sldIdLst>
        </p14:section>
        <p14:section name="Untitled Section" id="{DD063B8F-D264-4E47-AEC7-4A3C2AB11B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6DC49F-464C-4F56-8297-78CDCF82378D}" type="datetimeFigureOut">
              <a:rPr lang="en-GB" smtClean="0"/>
              <a:t>25/03/2016</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BDC452-E35F-47A1-8AC3-AC8962D62EB8}" type="slidenum">
              <a:rPr lang="en-GB" smtClean="0"/>
              <a:t>‹#›</a:t>
            </a:fld>
            <a:endParaRPr lang="en-GB"/>
          </a:p>
        </p:txBody>
      </p:sp>
    </p:spTree>
    <p:extLst>
      <p:ext uri="{BB962C8B-B14F-4D97-AF65-F5344CB8AC3E}">
        <p14:creationId xmlns:p14="http://schemas.microsoft.com/office/powerpoint/2010/main" val="9843698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5EDB4D-8B34-4096-ADE2-0D9D8134C7AD}" type="datetimeFigureOut">
              <a:rPr lang="en-GB" smtClean="0"/>
              <a:t>25/03/2016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352353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EDB4D-8B34-4096-ADE2-0D9D8134C7AD}" type="datetimeFigureOut">
              <a:rPr lang="en-GB" smtClean="0"/>
              <a:t>25/03/2016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295067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EDB4D-8B34-4096-ADE2-0D9D8134C7AD}" type="datetimeFigureOut">
              <a:rPr lang="en-GB" smtClean="0"/>
              <a:t>25/03/2016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208581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EDB4D-8B34-4096-ADE2-0D9D8134C7AD}" type="datetimeFigureOut">
              <a:rPr lang="en-GB" smtClean="0"/>
              <a:t>25/03/2016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413088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EDB4D-8B34-4096-ADE2-0D9D8134C7AD}" type="datetimeFigureOut">
              <a:rPr lang="en-GB" smtClean="0"/>
              <a:t>25/03/2016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301657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5EDB4D-8B34-4096-ADE2-0D9D8134C7AD}" type="datetimeFigureOut">
              <a:rPr lang="en-GB" smtClean="0"/>
              <a:t>25/03/2016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135553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5EDB4D-8B34-4096-ADE2-0D9D8134C7AD}" type="datetimeFigureOut">
              <a:rPr lang="en-GB" smtClean="0"/>
              <a:t>25/03/2016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124103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5EDB4D-8B34-4096-ADE2-0D9D8134C7AD}" type="datetimeFigureOut">
              <a:rPr lang="en-GB" smtClean="0"/>
              <a:t>25/03/2016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196922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EDB4D-8B34-4096-ADE2-0D9D8134C7AD}" type="datetimeFigureOut">
              <a:rPr lang="en-GB" smtClean="0"/>
              <a:t>25/03/2016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8208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EDB4D-8B34-4096-ADE2-0D9D8134C7AD}" type="datetimeFigureOut">
              <a:rPr lang="en-GB" smtClean="0"/>
              <a:t>25/03/2016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236047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EDB4D-8B34-4096-ADE2-0D9D8134C7AD}" type="datetimeFigureOut">
              <a:rPr lang="en-GB" smtClean="0"/>
              <a:t>25/03/2016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3667-9420-435C-AAA1-9E792555F0AA}" type="slidenum">
              <a:rPr lang="en-GB" smtClean="0"/>
              <a:t>‹#›</a:t>
            </a:fld>
            <a:endParaRPr lang="en-GB"/>
          </a:p>
        </p:txBody>
      </p:sp>
    </p:spTree>
    <p:extLst>
      <p:ext uri="{BB962C8B-B14F-4D97-AF65-F5344CB8AC3E}">
        <p14:creationId xmlns:p14="http://schemas.microsoft.com/office/powerpoint/2010/main" val="210194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DB4D-8B34-4096-ADE2-0D9D8134C7AD}" type="datetimeFigureOut">
              <a:rPr lang="en-GB" smtClean="0"/>
              <a:t>25/03/2016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93667-9420-435C-AAA1-9E792555F0AA}" type="slidenum">
              <a:rPr lang="en-GB" smtClean="0"/>
              <a:t>‹#›</a:t>
            </a:fld>
            <a:endParaRPr lang="en-GB"/>
          </a:p>
        </p:txBody>
      </p:sp>
    </p:spTree>
    <p:extLst>
      <p:ext uri="{BB962C8B-B14F-4D97-AF65-F5344CB8AC3E}">
        <p14:creationId xmlns:p14="http://schemas.microsoft.com/office/powerpoint/2010/main" val="187387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8.pn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bettesworths.co.uk/index.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6713" y="138972"/>
            <a:ext cx="3224691" cy="313823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798" y="138972"/>
            <a:ext cx="2985795" cy="2990650"/>
          </a:xfrm>
          <a:prstGeom prst="rect">
            <a:avLst/>
          </a:prstGeom>
        </p:spPr>
      </p:pic>
      <p:sp>
        <p:nvSpPr>
          <p:cNvPr id="2" name="Title 1"/>
          <p:cNvSpPr>
            <a:spLocks noGrp="1"/>
          </p:cNvSpPr>
          <p:nvPr>
            <p:ph type="ctrTitle"/>
          </p:nvPr>
        </p:nvSpPr>
        <p:spPr>
          <a:xfrm>
            <a:off x="1395211" y="2075400"/>
            <a:ext cx="9144000" cy="2387600"/>
          </a:xfrm>
        </p:spPr>
        <p:txBody>
          <a:bodyPr>
            <a:normAutofit/>
          </a:bodyPr>
          <a:lstStyle/>
          <a:p>
            <a:r>
              <a:rPr lang="en-GB" sz="4000" dirty="0" smtClean="0"/>
              <a:t/>
            </a:r>
            <a:br>
              <a:rPr lang="en-GB" sz="4000" dirty="0" smtClean="0"/>
            </a:br>
            <a:r>
              <a:rPr lang="en-GB" sz="4000" dirty="0" smtClean="0"/>
              <a:t>Key Stage 2</a:t>
            </a:r>
            <a:br>
              <a:rPr lang="en-GB" sz="4000" dirty="0" smtClean="0"/>
            </a:br>
            <a:r>
              <a:rPr lang="en-GB" sz="4000" dirty="0" smtClean="0"/>
              <a:t>Postcards through time, a chronological adventure</a:t>
            </a:r>
            <a:endParaRPr lang="en-GB" sz="4000" dirty="0"/>
          </a:p>
        </p:txBody>
      </p:sp>
      <p:sp>
        <p:nvSpPr>
          <p:cNvPr id="3" name="Subtitle 2"/>
          <p:cNvSpPr>
            <a:spLocks noGrp="1"/>
          </p:cNvSpPr>
          <p:nvPr>
            <p:ph type="subTitle" idx="1"/>
          </p:nvPr>
        </p:nvSpPr>
        <p:spPr>
          <a:xfrm>
            <a:off x="1305059" y="4786894"/>
            <a:ext cx="9144000" cy="1655762"/>
          </a:xfrm>
        </p:spPr>
        <p:txBody>
          <a:bodyPr/>
          <a:lstStyle/>
          <a:p>
            <a:r>
              <a:rPr lang="en-GB" dirty="0" smtClean="0">
                <a:latin typeface="+mj-lt"/>
              </a:rPr>
              <a:t>Enquiry title: </a:t>
            </a:r>
            <a:r>
              <a:rPr lang="en-GB" i="1" dirty="0" smtClean="0">
                <a:latin typeface="+mj-lt"/>
              </a:rPr>
              <a:t>How has Kents Cavern been used from the Stone Age to today</a:t>
            </a:r>
            <a:r>
              <a:rPr lang="en-GB" dirty="0" smtClean="0">
                <a:latin typeface="+mj-lt"/>
              </a:rPr>
              <a:t>?</a:t>
            </a:r>
            <a:endParaRPr lang="en-GB"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296" y="5565648"/>
            <a:ext cx="7156704" cy="1292352"/>
          </a:xfrm>
          <a:prstGeom prst="rect">
            <a:avLst/>
          </a:prstGeom>
        </p:spPr>
      </p:pic>
    </p:spTree>
    <p:extLst>
      <p:ext uri="{BB962C8B-B14F-4D97-AF65-F5344CB8AC3E}">
        <p14:creationId xmlns:p14="http://schemas.microsoft.com/office/powerpoint/2010/main" val="240541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6314" y="1089965"/>
            <a:ext cx="2033789" cy="793974"/>
          </a:xfrm>
        </p:spPr>
        <p:txBody>
          <a:bodyPr/>
          <a:lstStyle/>
          <a:p>
            <a:r>
              <a:rPr lang="en-GB" dirty="0" smtClean="0"/>
              <a:t>Bears</a:t>
            </a:r>
            <a:endParaRPr lang="en-GB" dirty="0"/>
          </a:p>
        </p:txBody>
      </p:sp>
      <p:pic>
        <p:nvPicPr>
          <p:cNvPr id="4" name="Content Placeholder 3"/>
          <p:cNvPicPr>
            <a:picLocks noGrp="1" noChangeAspect="1"/>
          </p:cNvPicPr>
          <p:nvPr>
            <p:ph idx="1"/>
          </p:nvPr>
        </p:nvPicPr>
        <p:blipFill>
          <a:blip r:embed="rId2"/>
          <a:stretch>
            <a:fillRect/>
          </a:stretch>
        </p:blipFill>
        <p:spPr>
          <a:xfrm>
            <a:off x="701711" y="1534077"/>
            <a:ext cx="6098334" cy="4582173"/>
          </a:xfrm>
          <a:prstGeom prst="rect">
            <a:avLst/>
          </a:prstGeom>
        </p:spPr>
      </p:pic>
      <p:sp>
        <p:nvSpPr>
          <p:cNvPr id="5" name="TextBox 4"/>
          <p:cNvSpPr txBox="1"/>
          <p:nvPr/>
        </p:nvSpPr>
        <p:spPr>
          <a:xfrm>
            <a:off x="296214" y="209617"/>
            <a:ext cx="9414456" cy="584775"/>
          </a:xfrm>
          <a:prstGeom prst="rect">
            <a:avLst/>
          </a:prstGeom>
          <a:noFill/>
        </p:spPr>
        <p:txBody>
          <a:bodyPr wrap="square" rtlCol="0">
            <a:spAutoFit/>
          </a:bodyPr>
          <a:lstStyle/>
          <a:p>
            <a:r>
              <a:rPr lang="en-GB" sz="3200" dirty="0" smtClean="0">
                <a:latin typeface="+mj-lt"/>
              </a:rPr>
              <a:t>Did they live inside or outside of the caves?</a:t>
            </a:r>
          </a:p>
        </p:txBody>
      </p:sp>
      <p:sp>
        <p:nvSpPr>
          <p:cNvPr id="6" name="TextBox 5"/>
          <p:cNvSpPr txBox="1"/>
          <p:nvPr/>
        </p:nvSpPr>
        <p:spPr>
          <a:xfrm>
            <a:off x="7018986" y="2150772"/>
            <a:ext cx="5009882" cy="1384995"/>
          </a:xfrm>
          <a:prstGeom prst="rect">
            <a:avLst/>
          </a:prstGeom>
          <a:noFill/>
        </p:spPr>
        <p:txBody>
          <a:bodyPr wrap="square" rtlCol="0">
            <a:spAutoFit/>
          </a:bodyPr>
          <a:lstStyle/>
          <a:p>
            <a:r>
              <a:rPr lang="en-GB" sz="2800" dirty="0" smtClean="0">
                <a:solidFill>
                  <a:srgbClr val="00B050"/>
                </a:solidFill>
                <a:latin typeface="+mj-lt"/>
              </a:rPr>
              <a:t>Bears did live in the cave! </a:t>
            </a:r>
            <a:r>
              <a:rPr lang="en-GB" sz="2800" dirty="0" smtClean="0">
                <a:latin typeface="+mj-lt"/>
              </a:rPr>
              <a:t>Every winter they would hibernate in Kents Cavern.</a:t>
            </a:r>
          </a:p>
        </p:txBody>
      </p:sp>
    </p:spTree>
    <p:extLst>
      <p:ext uri="{BB962C8B-B14F-4D97-AF65-F5344CB8AC3E}">
        <p14:creationId xmlns:p14="http://schemas.microsoft.com/office/powerpoint/2010/main" val="3231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8824"/>
          </a:xfrm>
        </p:spPr>
        <p:txBody>
          <a:bodyPr>
            <a:normAutofit fontScale="90000"/>
          </a:bodyPr>
          <a:lstStyle/>
          <a:p>
            <a:r>
              <a:rPr lang="en-GB" dirty="0"/>
              <a:t>Did they live inside or outside of the caves?</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395004" y="1845337"/>
            <a:ext cx="6970970" cy="3924398"/>
          </a:xfrm>
          <a:prstGeom prst="rect">
            <a:avLst/>
          </a:prstGeom>
        </p:spPr>
      </p:pic>
      <p:sp>
        <p:nvSpPr>
          <p:cNvPr id="5" name="TextBox 4"/>
          <p:cNvSpPr txBox="1"/>
          <p:nvPr/>
        </p:nvSpPr>
        <p:spPr>
          <a:xfrm>
            <a:off x="7804597" y="1970468"/>
            <a:ext cx="3309871" cy="769441"/>
          </a:xfrm>
          <a:prstGeom prst="rect">
            <a:avLst/>
          </a:prstGeom>
          <a:noFill/>
        </p:spPr>
        <p:txBody>
          <a:bodyPr wrap="square" rtlCol="0">
            <a:spAutoFit/>
          </a:bodyPr>
          <a:lstStyle/>
          <a:p>
            <a:r>
              <a:rPr lang="en-GB" sz="4400" dirty="0" smtClean="0"/>
              <a:t>Woolly Rhino</a:t>
            </a:r>
            <a:endParaRPr lang="en-GB" sz="4400" dirty="0"/>
          </a:p>
        </p:txBody>
      </p:sp>
      <p:sp>
        <p:nvSpPr>
          <p:cNvPr id="6" name="TextBox 5"/>
          <p:cNvSpPr txBox="1"/>
          <p:nvPr/>
        </p:nvSpPr>
        <p:spPr>
          <a:xfrm>
            <a:off x="7611414" y="3065172"/>
            <a:ext cx="3742386" cy="1354217"/>
          </a:xfrm>
          <a:prstGeom prst="rect">
            <a:avLst/>
          </a:prstGeom>
          <a:noFill/>
        </p:spPr>
        <p:txBody>
          <a:bodyPr wrap="square" rtlCol="0">
            <a:spAutoFit/>
          </a:bodyPr>
          <a:lstStyle/>
          <a:p>
            <a:r>
              <a:rPr lang="en-GB" sz="2800" dirty="0" smtClean="0">
                <a:solidFill>
                  <a:srgbClr val="FF0000"/>
                </a:solidFill>
                <a:latin typeface="+mj-lt"/>
              </a:rPr>
              <a:t>Did not live in the cave! </a:t>
            </a:r>
            <a:r>
              <a:rPr lang="en-GB" dirty="0" smtClean="0">
                <a:latin typeface="+mj-lt"/>
              </a:rPr>
              <a:t>They lived outside and would have been hunted by the animals that did live inside.</a:t>
            </a:r>
            <a:endParaRPr lang="en-GB" dirty="0">
              <a:latin typeface="+mj-lt"/>
            </a:endParaRPr>
          </a:p>
        </p:txBody>
      </p:sp>
    </p:spTree>
    <p:extLst>
      <p:ext uri="{BB962C8B-B14F-4D97-AF65-F5344CB8AC3E}">
        <p14:creationId xmlns:p14="http://schemas.microsoft.com/office/powerpoint/2010/main" val="26995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84" y="2871989"/>
            <a:ext cx="5367555" cy="3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838200" y="365126"/>
            <a:ext cx="10515600" cy="1128824"/>
          </a:xfrm>
        </p:spPr>
        <p:txBody>
          <a:bodyPr>
            <a:normAutofit fontScale="90000"/>
          </a:bodyPr>
          <a:lstStyle/>
          <a:p>
            <a:r>
              <a:rPr lang="en-GB" dirty="0"/>
              <a:t>Did they live inside or outside of the caves?</a:t>
            </a:r>
            <a:br>
              <a:rPr lang="en-GB" dirty="0"/>
            </a:br>
            <a:endParaRPr lang="en-GB" dirty="0"/>
          </a:p>
        </p:txBody>
      </p:sp>
      <p:sp>
        <p:nvSpPr>
          <p:cNvPr id="2" name="TextBox 1"/>
          <p:cNvSpPr txBox="1"/>
          <p:nvPr/>
        </p:nvSpPr>
        <p:spPr>
          <a:xfrm>
            <a:off x="7147775" y="1656581"/>
            <a:ext cx="3657600" cy="769441"/>
          </a:xfrm>
          <a:prstGeom prst="rect">
            <a:avLst/>
          </a:prstGeom>
          <a:noFill/>
        </p:spPr>
        <p:txBody>
          <a:bodyPr wrap="square" rtlCol="0">
            <a:spAutoFit/>
          </a:bodyPr>
          <a:lstStyle/>
          <a:p>
            <a:r>
              <a:rPr lang="en-GB" sz="4400" dirty="0" smtClean="0">
                <a:latin typeface="+mj-lt"/>
              </a:rPr>
              <a:t>Scimitar cat</a:t>
            </a:r>
            <a:endParaRPr lang="en-GB" sz="4400" dirty="0">
              <a:latin typeface="+mj-lt"/>
            </a:endParaRPr>
          </a:p>
        </p:txBody>
      </p:sp>
      <p:sp>
        <p:nvSpPr>
          <p:cNvPr id="4" name="TextBox 3"/>
          <p:cNvSpPr txBox="1"/>
          <p:nvPr/>
        </p:nvSpPr>
        <p:spPr>
          <a:xfrm>
            <a:off x="7147775" y="2871989"/>
            <a:ext cx="4597757" cy="1938992"/>
          </a:xfrm>
          <a:prstGeom prst="rect">
            <a:avLst/>
          </a:prstGeom>
          <a:noFill/>
        </p:spPr>
        <p:txBody>
          <a:bodyPr wrap="square" rtlCol="0">
            <a:spAutoFit/>
          </a:bodyPr>
          <a:lstStyle/>
          <a:p>
            <a:r>
              <a:rPr lang="en-GB" sz="2000" dirty="0" smtClean="0">
                <a:latin typeface="+mj-lt"/>
              </a:rPr>
              <a:t>We don’t know if these animals lived in the cave or not. 12 of their teeth were found inside but archaeologists believe that they might have been collected by people from further away and kept as good luck charms.</a:t>
            </a:r>
            <a:endParaRPr lang="en-GB" sz="2000" dirty="0">
              <a:latin typeface="+mj-lt"/>
            </a:endParaRPr>
          </a:p>
        </p:txBody>
      </p:sp>
    </p:spTree>
    <p:extLst>
      <p:ext uri="{BB962C8B-B14F-4D97-AF65-F5344CB8AC3E}">
        <p14:creationId xmlns:p14="http://schemas.microsoft.com/office/powerpoint/2010/main" val="34924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62" y="1682757"/>
            <a:ext cx="2017220" cy="1325563"/>
          </a:xfrm>
        </p:spPr>
        <p:txBody>
          <a:bodyPr>
            <a:normAutofit fontScale="90000"/>
          </a:bodyPr>
          <a:lstStyle/>
          <a:p>
            <a:r>
              <a:rPr lang="en-GB" dirty="0" smtClean="0"/>
              <a:t>Timeline Activity</a:t>
            </a:r>
            <a:endParaRPr lang="en-GB" dirty="0"/>
          </a:p>
        </p:txBody>
      </p:sp>
      <p:sp>
        <p:nvSpPr>
          <p:cNvPr id="3" name="Content Placeholder 2"/>
          <p:cNvSpPr>
            <a:spLocks noGrp="1"/>
          </p:cNvSpPr>
          <p:nvPr>
            <p:ph idx="1"/>
          </p:nvPr>
        </p:nvSpPr>
        <p:spPr>
          <a:xfrm>
            <a:off x="2585672" y="229937"/>
            <a:ext cx="7658637" cy="1432730"/>
          </a:xfrm>
        </p:spPr>
        <p:txBody>
          <a:bodyPr/>
          <a:lstStyle/>
          <a:p>
            <a:pPr marL="0" indent="0">
              <a:buNone/>
            </a:pPr>
            <a:r>
              <a:rPr lang="en-GB" sz="2400" dirty="0" smtClean="0">
                <a:latin typeface="+mj-lt"/>
              </a:rPr>
              <a:t>Using your Kents Cavern cards, work in a group to create a timeline of things at Kents Cavern. See if you can get it right without looking at the answers on the next slide!</a:t>
            </a:r>
          </a:p>
          <a:p>
            <a:pPr marL="0" indent="0">
              <a:buNone/>
            </a:pPr>
            <a:endParaRPr lang="en-GB" dirty="0"/>
          </a:p>
          <a:p>
            <a:pPr marL="0" indent="0">
              <a:buNone/>
            </a:pPr>
            <a:endParaRPr lang="en-GB" dirty="0"/>
          </a:p>
        </p:txBody>
      </p:sp>
      <p:pic>
        <p:nvPicPr>
          <p:cNvPr id="10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65" y="4916038"/>
            <a:ext cx="2390707" cy="179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302273" y="1673143"/>
            <a:ext cx="2176530" cy="1861429"/>
          </a:xfrm>
          <a:prstGeom prst="rect">
            <a:avLst/>
          </a:prstGeom>
        </p:spPr>
      </p:pic>
      <p:pic>
        <p:nvPicPr>
          <p:cNvPr id="5" name="Picture 4"/>
          <p:cNvPicPr>
            <a:picLocks noChangeAspect="1"/>
          </p:cNvPicPr>
          <p:nvPr/>
        </p:nvPicPr>
        <p:blipFill>
          <a:blip r:embed="rId4"/>
          <a:stretch>
            <a:fillRect/>
          </a:stretch>
        </p:blipFill>
        <p:spPr>
          <a:xfrm>
            <a:off x="9469725" y="5202155"/>
            <a:ext cx="2675089" cy="1506361"/>
          </a:xfrm>
          <a:prstGeom prst="rect">
            <a:avLst/>
          </a:prstGeom>
        </p:spPr>
      </p:pic>
      <p:pic>
        <p:nvPicPr>
          <p:cNvPr id="10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223" y="3093258"/>
            <a:ext cx="2558134" cy="162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2113" y="4871552"/>
            <a:ext cx="3263361" cy="183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9703" y="1252516"/>
            <a:ext cx="3235797" cy="182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331" y="3903427"/>
            <a:ext cx="2117836" cy="212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http://upload.wikimedia.org/wikipedia/commons/f/fa/%D0%9A%D0%B0%D0%BC%D0%B5%D0%BD%D0%BD%D1%8B%D0%B9_%D0%B2%D0%B5%D0%BA_(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5881" y="3304631"/>
            <a:ext cx="2571355" cy="166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0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500"/>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p:cTn id="29" dur="1000" fill="hold"/>
                                        <p:tgtEl>
                                          <p:spTgt spid="1030"/>
                                        </p:tgtEl>
                                        <p:attrNameLst>
                                          <p:attrName>ppt_w</p:attrName>
                                        </p:attrNameLst>
                                      </p:cBhvr>
                                      <p:tavLst>
                                        <p:tav tm="0">
                                          <p:val>
                                            <p:fltVal val="0"/>
                                          </p:val>
                                        </p:tav>
                                        <p:tav tm="100000">
                                          <p:val>
                                            <p:strVal val="#ppt_w"/>
                                          </p:val>
                                        </p:tav>
                                      </p:tavLst>
                                    </p:anim>
                                    <p:anim calcmode="lin" valueType="num">
                                      <p:cBhvr>
                                        <p:cTn id="30" dur="1000" fill="hold"/>
                                        <p:tgtEl>
                                          <p:spTgt spid="1030"/>
                                        </p:tgtEl>
                                        <p:attrNameLst>
                                          <p:attrName>ppt_h</p:attrName>
                                        </p:attrNameLst>
                                      </p:cBhvr>
                                      <p:tavLst>
                                        <p:tav tm="0">
                                          <p:val>
                                            <p:fltVal val="0"/>
                                          </p:val>
                                        </p:tav>
                                        <p:tav tm="100000">
                                          <p:val>
                                            <p:strVal val="#ppt_h"/>
                                          </p:val>
                                        </p:tav>
                                      </p:tavLst>
                                    </p:anim>
                                    <p:anim calcmode="lin" valueType="num">
                                      <p:cBhvr>
                                        <p:cTn id="31" dur="1000" fill="hold"/>
                                        <p:tgtEl>
                                          <p:spTgt spid="1030"/>
                                        </p:tgtEl>
                                        <p:attrNameLst>
                                          <p:attrName>style.rotation</p:attrName>
                                        </p:attrNameLst>
                                      </p:cBhvr>
                                      <p:tavLst>
                                        <p:tav tm="0">
                                          <p:val>
                                            <p:fltVal val="90"/>
                                          </p:val>
                                        </p:tav>
                                        <p:tav tm="100000">
                                          <p:val>
                                            <p:fltVal val="0"/>
                                          </p:val>
                                        </p:tav>
                                      </p:tavLst>
                                    </p:anim>
                                    <p:animEffect transition="in" filter="fade">
                                      <p:cBhvr>
                                        <p:cTn id="32" dur="10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randombar(horizontal)">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 calcmode="lin" valueType="num">
                                      <p:cBhvr>
                                        <p:cTn id="42" dur="500" fill="hold"/>
                                        <p:tgtEl>
                                          <p:spTgt spid="1031"/>
                                        </p:tgtEl>
                                        <p:attrNameLst>
                                          <p:attrName>ppt_w</p:attrName>
                                        </p:attrNameLst>
                                      </p:cBhvr>
                                      <p:tavLst>
                                        <p:tav tm="0">
                                          <p:val>
                                            <p:fltVal val="0"/>
                                          </p:val>
                                        </p:tav>
                                        <p:tav tm="100000">
                                          <p:val>
                                            <p:strVal val="#ppt_w"/>
                                          </p:val>
                                        </p:tav>
                                      </p:tavLst>
                                    </p:anim>
                                    <p:anim calcmode="lin" valueType="num">
                                      <p:cBhvr>
                                        <p:cTn id="43" dur="500" fill="hold"/>
                                        <p:tgtEl>
                                          <p:spTgt spid="1031"/>
                                        </p:tgtEl>
                                        <p:attrNameLst>
                                          <p:attrName>ppt_h</p:attrName>
                                        </p:attrNameLst>
                                      </p:cBhvr>
                                      <p:tavLst>
                                        <p:tav tm="0">
                                          <p:val>
                                            <p:fltVal val="0"/>
                                          </p:val>
                                        </p:tav>
                                        <p:tav tm="100000">
                                          <p:val>
                                            <p:strVal val="#ppt_h"/>
                                          </p:val>
                                        </p:tav>
                                      </p:tavLst>
                                    </p:anim>
                                    <p:animEffect transition="in" filter="fade">
                                      <p:cBhvr>
                                        <p:cTn id="44" dur="500"/>
                                        <p:tgtEl>
                                          <p:spTgt spid="103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2000"/>
                                        <p:tgtEl>
                                          <p:spTgt spid="1028"/>
                                        </p:tgtEl>
                                      </p:cBhvr>
                                    </p:animEffect>
                                    <p:anim calcmode="lin" valueType="num">
                                      <p:cBhvr>
                                        <p:cTn id="55" dur="2000" fill="hold"/>
                                        <p:tgtEl>
                                          <p:spTgt spid="1028"/>
                                        </p:tgtEl>
                                        <p:attrNameLst>
                                          <p:attrName>ppt_w</p:attrName>
                                        </p:attrNameLst>
                                      </p:cBhvr>
                                      <p:tavLst>
                                        <p:tav tm="0" fmla="#ppt_w*sin(2.5*pi*$)">
                                          <p:val>
                                            <p:fltVal val="0"/>
                                          </p:val>
                                        </p:tav>
                                        <p:tav tm="100000">
                                          <p:val>
                                            <p:fltVal val="1"/>
                                          </p:val>
                                        </p:tav>
                                      </p:tavLst>
                                    </p:anim>
                                    <p:anim calcmode="lin" valueType="num">
                                      <p:cBhvr>
                                        <p:cTn id="56"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p:cTn id="6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4" y="65355"/>
            <a:ext cx="10515600" cy="1325563"/>
          </a:xfrm>
        </p:spPr>
        <p:txBody>
          <a:bodyPr/>
          <a:lstStyle/>
          <a:p>
            <a:r>
              <a:rPr lang="en-GB" dirty="0" smtClean="0"/>
              <a:t>                                 Answers</a:t>
            </a:r>
            <a:endParaRPr lang="en-GB" dirty="0"/>
          </a:p>
        </p:txBody>
      </p:sp>
      <p:sp>
        <p:nvSpPr>
          <p:cNvPr id="3" name="Content Placeholder 2"/>
          <p:cNvSpPr>
            <a:spLocks noGrp="1"/>
          </p:cNvSpPr>
          <p:nvPr>
            <p:ph idx="1"/>
          </p:nvPr>
        </p:nvSpPr>
        <p:spPr>
          <a:xfrm>
            <a:off x="838200" y="1390918"/>
            <a:ext cx="3901225" cy="5357612"/>
          </a:xfrm>
        </p:spPr>
        <p:txBody>
          <a:bodyPr>
            <a:normAutofit fontScale="85000" lnSpcReduction="20000"/>
          </a:bodyPr>
          <a:lstStyle/>
          <a:p>
            <a:pPr marL="0" indent="0">
              <a:buNone/>
            </a:pPr>
            <a:r>
              <a:rPr lang="en-GB" dirty="0">
                <a:latin typeface="+mj-lt"/>
              </a:rPr>
              <a:t>1 Kents Cavern, Rock + Cave</a:t>
            </a:r>
          </a:p>
          <a:p>
            <a:pPr marL="0" indent="0">
              <a:buNone/>
            </a:pPr>
            <a:r>
              <a:rPr lang="en-GB" dirty="0">
                <a:latin typeface="+mj-lt"/>
              </a:rPr>
              <a:t>2 Cave Bears</a:t>
            </a:r>
          </a:p>
          <a:p>
            <a:pPr marL="0" indent="0">
              <a:buNone/>
            </a:pPr>
            <a:r>
              <a:rPr lang="en-GB" dirty="0">
                <a:latin typeface="+mj-lt"/>
              </a:rPr>
              <a:t>3 Hyenas</a:t>
            </a:r>
          </a:p>
          <a:p>
            <a:pPr marL="0" indent="0">
              <a:buNone/>
            </a:pPr>
            <a:r>
              <a:rPr lang="en-GB" dirty="0">
                <a:latin typeface="+mj-lt"/>
              </a:rPr>
              <a:t>4 Cave Lion</a:t>
            </a:r>
          </a:p>
          <a:p>
            <a:pPr marL="0" indent="0">
              <a:buNone/>
            </a:pPr>
            <a:r>
              <a:rPr lang="en-GB" dirty="0">
                <a:latin typeface="+mj-lt"/>
              </a:rPr>
              <a:t>5 Scimitar cat</a:t>
            </a:r>
          </a:p>
          <a:p>
            <a:pPr marL="0" indent="0">
              <a:buNone/>
            </a:pPr>
            <a:r>
              <a:rPr lang="en-GB" dirty="0">
                <a:latin typeface="+mj-lt"/>
              </a:rPr>
              <a:t>6 Woolly Rhino</a:t>
            </a:r>
          </a:p>
          <a:p>
            <a:pPr marL="0" indent="0">
              <a:buNone/>
            </a:pPr>
            <a:r>
              <a:rPr lang="en-GB" dirty="0">
                <a:latin typeface="+mj-lt"/>
              </a:rPr>
              <a:t>7 Woolly Mammoth</a:t>
            </a:r>
          </a:p>
          <a:p>
            <a:pPr marL="0" indent="0">
              <a:buNone/>
            </a:pPr>
            <a:r>
              <a:rPr lang="en-GB" dirty="0">
                <a:latin typeface="+mj-lt"/>
              </a:rPr>
              <a:t>8 Irish Elk</a:t>
            </a:r>
          </a:p>
          <a:p>
            <a:pPr marL="0" indent="0">
              <a:buNone/>
            </a:pPr>
            <a:r>
              <a:rPr lang="en-GB" dirty="0">
                <a:latin typeface="+mj-lt"/>
              </a:rPr>
              <a:t>9 Neanderthal</a:t>
            </a:r>
          </a:p>
          <a:p>
            <a:pPr marL="0" indent="0">
              <a:buNone/>
            </a:pPr>
            <a:r>
              <a:rPr lang="en-GB" dirty="0">
                <a:latin typeface="+mj-lt"/>
              </a:rPr>
              <a:t>10 Homo Sapiens</a:t>
            </a:r>
          </a:p>
          <a:p>
            <a:pPr marL="0" indent="0">
              <a:buNone/>
            </a:pPr>
            <a:r>
              <a:rPr lang="en-GB" dirty="0">
                <a:latin typeface="+mj-lt"/>
              </a:rPr>
              <a:t>11 Romans</a:t>
            </a:r>
          </a:p>
          <a:p>
            <a:pPr marL="0" indent="0">
              <a:buNone/>
            </a:pPr>
            <a:r>
              <a:rPr lang="en-GB" dirty="0">
                <a:latin typeface="+mj-lt"/>
              </a:rPr>
              <a:t>12 Victorians</a:t>
            </a:r>
          </a:p>
          <a:p>
            <a:pPr marL="0" indent="0">
              <a:buNone/>
            </a:pPr>
            <a:r>
              <a:rPr lang="en-GB" dirty="0">
                <a:latin typeface="+mj-lt"/>
              </a:rPr>
              <a:t>13 Us</a:t>
            </a:r>
          </a:p>
          <a:p>
            <a:endParaRPr lang="en-GB" dirty="0"/>
          </a:p>
          <a:p>
            <a:endParaRPr lang="en-GB" dirty="0"/>
          </a:p>
        </p:txBody>
      </p:sp>
      <p:sp>
        <p:nvSpPr>
          <p:cNvPr id="4" name="TextBox 3"/>
          <p:cNvSpPr txBox="1"/>
          <p:nvPr/>
        </p:nvSpPr>
        <p:spPr>
          <a:xfrm>
            <a:off x="5962918" y="4687910"/>
            <a:ext cx="4682544" cy="923330"/>
          </a:xfrm>
          <a:prstGeom prst="rect">
            <a:avLst/>
          </a:prstGeom>
          <a:noFill/>
        </p:spPr>
        <p:txBody>
          <a:bodyPr wrap="square" rtlCol="0">
            <a:spAutoFit/>
          </a:bodyPr>
          <a:lstStyle/>
          <a:p>
            <a:r>
              <a:rPr lang="en-GB" dirty="0" smtClean="0">
                <a:latin typeface="+mj-lt"/>
              </a:rPr>
              <a:t>You could create a timeline around your classroom and put each of the cards in the correct places along the way.</a:t>
            </a:r>
            <a:endParaRPr lang="en-GB" dirty="0">
              <a:latin typeface="+mj-lt"/>
            </a:endParaRPr>
          </a:p>
        </p:txBody>
      </p:sp>
      <p:sp>
        <p:nvSpPr>
          <p:cNvPr id="5" name="TextBox 4"/>
          <p:cNvSpPr txBox="1"/>
          <p:nvPr/>
        </p:nvSpPr>
        <p:spPr>
          <a:xfrm>
            <a:off x="5537915" y="1828800"/>
            <a:ext cx="6555347" cy="2308324"/>
          </a:xfrm>
          <a:prstGeom prst="rect">
            <a:avLst/>
          </a:prstGeom>
          <a:noFill/>
        </p:spPr>
        <p:txBody>
          <a:bodyPr wrap="square" rtlCol="0">
            <a:spAutoFit/>
          </a:bodyPr>
          <a:lstStyle/>
          <a:p>
            <a:r>
              <a:rPr lang="en-GB" dirty="0" smtClean="0">
                <a:latin typeface="+mj-lt"/>
              </a:rPr>
              <a:t>These things were all in and around Kents Cavern throughout history, although they were all over other parts of the world. Maybe some of them lived where your school is today? Their bones might be buried under your playground! Use your imagination and draw what your playground might have looked like in the Stone Age.</a:t>
            </a:r>
          </a:p>
          <a:p>
            <a:endParaRPr lang="en-GB" dirty="0">
              <a:latin typeface="+mj-lt"/>
            </a:endParaRPr>
          </a:p>
          <a:p>
            <a:r>
              <a:rPr lang="en-GB" dirty="0" smtClean="0">
                <a:latin typeface="+mj-lt"/>
              </a:rPr>
              <a:t>You can find out more about each of these things by looking at the fact files which we have made for you.</a:t>
            </a:r>
            <a:endParaRPr lang="en-GB" dirty="0">
              <a:latin typeface="+mj-lt"/>
            </a:endParaRPr>
          </a:p>
        </p:txBody>
      </p:sp>
    </p:spTree>
    <p:extLst>
      <p:ext uri="{BB962C8B-B14F-4D97-AF65-F5344CB8AC3E}">
        <p14:creationId xmlns:p14="http://schemas.microsoft.com/office/powerpoint/2010/main" val="27061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1000"/>
                                        <p:tgtEl>
                                          <p:spTgt spid="3">
                                            <p:txEl>
                                              <p:pRg st="10" end="10"/>
                                            </p:txEl>
                                          </p:spTgt>
                                        </p:tgtEl>
                                      </p:cBhvr>
                                    </p:animEffect>
                                    <p:anim calcmode="lin" valueType="num">
                                      <p:cBhvr>
                                        <p:cTn id="8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Effect transition="in" filter="fade">
                                      <p:cBhvr>
                                        <p:cTn id="89" dur="1000"/>
                                        <p:tgtEl>
                                          <p:spTgt spid="3">
                                            <p:txEl>
                                              <p:pRg st="11" end="11"/>
                                            </p:txEl>
                                          </p:spTgt>
                                        </p:tgtEl>
                                      </p:cBhvr>
                                    </p:animEffect>
                                    <p:anim calcmode="lin" valueType="num">
                                      <p:cBhvr>
                                        <p:cTn id="9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
                                            <p:txEl>
                                              <p:pRg st="12" end="12"/>
                                            </p:txEl>
                                          </p:spTgt>
                                        </p:tgtEl>
                                        <p:attrNameLst>
                                          <p:attrName>style.visibility</p:attrName>
                                        </p:attrNameLst>
                                      </p:cBhvr>
                                      <p:to>
                                        <p:strVal val="visible"/>
                                      </p:to>
                                    </p:set>
                                    <p:animEffect transition="in" filter="fade">
                                      <p:cBhvr>
                                        <p:cTn id="96" dur="1000"/>
                                        <p:tgtEl>
                                          <p:spTgt spid="3">
                                            <p:txEl>
                                              <p:pRg st="12" end="12"/>
                                            </p:txEl>
                                          </p:spTgt>
                                        </p:tgtEl>
                                      </p:cBhvr>
                                    </p:animEffect>
                                    <p:anim calcmode="lin" valueType="num">
                                      <p:cBhvr>
                                        <p:cTn id="9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circle(in)">
                                      <p:cBhvr>
                                        <p:cTn id="103" dur="20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7" y="133306"/>
            <a:ext cx="3373192" cy="1270492"/>
          </a:xfrm>
        </p:spPr>
        <p:txBody>
          <a:bodyPr/>
          <a:lstStyle/>
          <a:p>
            <a:r>
              <a:rPr lang="en-GB" dirty="0" smtClean="0"/>
              <a:t>Kents Cavern</a:t>
            </a:r>
            <a:endParaRPr lang="en-GB" dirty="0"/>
          </a:p>
        </p:txBody>
      </p:sp>
      <p:sp>
        <p:nvSpPr>
          <p:cNvPr id="3" name="Content Placeholder 2"/>
          <p:cNvSpPr>
            <a:spLocks noGrp="1"/>
          </p:cNvSpPr>
          <p:nvPr>
            <p:ph idx="1"/>
          </p:nvPr>
        </p:nvSpPr>
        <p:spPr>
          <a:xfrm>
            <a:off x="181378" y="1218945"/>
            <a:ext cx="3257282" cy="1511375"/>
          </a:xfrm>
        </p:spPr>
        <p:txBody>
          <a:bodyPr>
            <a:normAutofit/>
          </a:bodyPr>
          <a:lstStyle/>
          <a:p>
            <a:pPr marL="0" indent="0">
              <a:buNone/>
            </a:pPr>
            <a:r>
              <a:rPr lang="en-GB" sz="1800" dirty="0" smtClean="0"/>
              <a:t>You will be visiting Kents Cavern soon, and have the chance to wander through a real Stone Age home. </a:t>
            </a:r>
            <a:endParaRPr lang="en-GB" sz="1800" dirty="0"/>
          </a:p>
          <a:p>
            <a:pPr marL="0" indent="0">
              <a:buNone/>
            </a:pPr>
            <a:endParaRPr lang="en-GB" dirty="0"/>
          </a:p>
        </p:txBody>
      </p:sp>
      <p:sp>
        <p:nvSpPr>
          <p:cNvPr id="4" name="TextBox 3"/>
          <p:cNvSpPr txBox="1"/>
          <p:nvPr/>
        </p:nvSpPr>
        <p:spPr>
          <a:xfrm>
            <a:off x="65469" y="2489437"/>
            <a:ext cx="3221866" cy="923330"/>
          </a:xfrm>
          <a:prstGeom prst="rect">
            <a:avLst/>
          </a:prstGeom>
          <a:noFill/>
        </p:spPr>
        <p:txBody>
          <a:bodyPr wrap="square" rtlCol="0">
            <a:spAutoFit/>
          </a:bodyPr>
          <a:lstStyle/>
          <a:p>
            <a:r>
              <a:rPr lang="en-GB" dirty="0" smtClean="0"/>
              <a:t>Before your visit, we’re going to explain about how the cave was made. </a:t>
            </a:r>
            <a:endParaRPr lang="en-GB" dirty="0"/>
          </a:p>
        </p:txBody>
      </p:sp>
      <p:sp>
        <p:nvSpPr>
          <p:cNvPr id="5" name="TextBox 4"/>
          <p:cNvSpPr txBox="1"/>
          <p:nvPr/>
        </p:nvSpPr>
        <p:spPr>
          <a:xfrm>
            <a:off x="23611" y="3656589"/>
            <a:ext cx="3221866" cy="1200329"/>
          </a:xfrm>
          <a:prstGeom prst="rect">
            <a:avLst/>
          </a:prstGeom>
          <a:noFill/>
        </p:spPr>
        <p:txBody>
          <a:bodyPr wrap="square" rtlCol="0">
            <a:spAutoFit/>
          </a:bodyPr>
          <a:lstStyle/>
          <a:p>
            <a:r>
              <a:rPr lang="en-GB" dirty="0" smtClean="0"/>
              <a:t>It’s a really </a:t>
            </a:r>
            <a:r>
              <a:rPr lang="en-GB" dirty="0" err="1" smtClean="0"/>
              <a:t>really</a:t>
            </a:r>
            <a:r>
              <a:rPr lang="en-GB" dirty="0" smtClean="0"/>
              <a:t> long process and happened over 385 million years ago. But we’re going to tell the story in 2 slides!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479" y="0"/>
            <a:ext cx="4033522" cy="6873123"/>
          </a:xfrm>
          <a:prstGeom prst="rect">
            <a:avLst/>
          </a:prstGeom>
        </p:spPr>
      </p:pic>
    </p:spTree>
    <p:extLst>
      <p:ext uri="{BB962C8B-B14F-4D97-AF65-F5344CB8AC3E}">
        <p14:creationId xmlns:p14="http://schemas.microsoft.com/office/powerpoint/2010/main" val="6058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678"/>
            <a:ext cx="5666704" cy="1477328"/>
          </a:xfrm>
          <a:prstGeom prst="rect">
            <a:avLst/>
          </a:prstGeom>
          <a:noFill/>
        </p:spPr>
        <p:txBody>
          <a:bodyPr wrap="square" rtlCol="0">
            <a:spAutoFit/>
          </a:bodyPr>
          <a:lstStyle/>
          <a:p>
            <a:r>
              <a:rPr lang="en-GB" dirty="0" smtClean="0"/>
              <a:t>385 million years ago, under the sea near Africa, fish and corals began to die. When this happened, their bones sank to the sea bed and started to join together into one big lump which turned into rock. This rock has a special name, Limestone. </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739" y="1379562"/>
            <a:ext cx="5795492" cy="4192572"/>
          </a:xfrm>
          <a:prstGeom prst="rect">
            <a:avLst/>
          </a:prstGeom>
        </p:spPr>
      </p:pic>
      <p:sp>
        <p:nvSpPr>
          <p:cNvPr id="3" name="TextBox 2"/>
          <p:cNvSpPr txBox="1"/>
          <p:nvPr/>
        </p:nvSpPr>
        <p:spPr>
          <a:xfrm>
            <a:off x="6091707" y="766190"/>
            <a:ext cx="5898524" cy="523220"/>
          </a:xfrm>
          <a:prstGeom prst="rect">
            <a:avLst/>
          </a:prstGeom>
          <a:noFill/>
        </p:spPr>
        <p:txBody>
          <a:bodyPr wrap="square" rtlCol="0">
            <a:spAutoFit/>
          </a:bodyPr>
          <a:lstStyle/>
          <a:p>
            <a:r>
              <a:rPr lang="en-GB" sz="1400" dirty="0" smtClean="0"/>
              <a:t>These are some of the animals which lived in the sea 385 million years ago, dying and forming the limestone rock which makes Kents Cavern.</a:t>
            </a:r>
            <a:endParaRPr lang="en-GB" sz="1400" dirty="0"/>
          </a:p>
        </p:txBody>
      </p:sp>
      <p:sp>
        <p:nvSpPr>
          <p:cNvPr id="10" name="TextBox 9"/>
          <p:cNvSpPr txBox="1"/>
          <p:nvPr/>
        </p:nvSpPr>
        <p:spPr>
          <a:xfrm>
            <a:off x="141667" y="4750858"/>
            <a:ext cx="5383369" cy="923330"/>
          </a:xfrm>
          <a:prstGeom prst="rect">
            <a:avLst/>
          </a:prstGeom>
          <a:noFill/>
        </p:spPr>
        <p:txBody>
          <a:bodyPr wrap="square" rtlCol="0">
            <a:spAutoFit/>
          </a:bodyPr>
          <a:lstStyle/>
          <a:p>
            <a:r>
              <a:rPr lang="en-GB" dirty="0" smtClean="0"/>
              <a:t>That rock then began to move, on top of tectonic plates which are under the crust of the earth, to where it is today.</a:t>
            </a:r>
            <a:endParaRPr lang="en-GB" dirty="0"/>
          </a:p>
        </p:txBody>
      </p:sp>
    </p:spTree>
    <p:extLst>
      <p:ext uri="{BB962C8B-B14F-4D97-AF65-F5344CB8AC3E}">
        <p14:creationId xmlns:p14="http://schemas.microsoft.com/office/powerpoint/2010/main" val="25153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267" y="5052033"/>
            <a:ext cx="5175164" cy="1194219"/>
          </a:xfrm>
          <a:prstGeom prst="rect">
            <a:avLst/>
          </a:prstGeom>
          <a:noFill/>
        </p:spPr>
        <p:txBody>
          <a:bodyPr wrap="square" rtlCol="0">
            <a:spAutoFit/>
          </a:bodyPr>
          <a:lstStyle/>
          <a:p>
            <a:r>
              <a:rPr lang="en-GB" dirty="0" smtClean="0"/>
              <a:t>The water had made a huge set of passageways and chambers inside the rock. One day, the water stopped flowing through and animals and people decided it would make a perfect place to stay!</a:t>
            </a:r>
            <a:endParaRPr lang="en-GB" dirty="0"/>
          </a:p>
        </p:txBody>
      </p:sp>
      <p:sp>
        <p:nvSpPr>
          <p:cNvPr id="5" name="Rectangle 4"/>
          <p:cNvSpPr/>
          <p:nvPr/>
        </p:nvSpPr>
        <p:spPr>
          <a:xfrm>
            <a:off x="274747" y="2314635"/>
            <a:ext cx="6096000" cy="923330"/>
          </a:xfrm>
          <a:prstGeom prst="rect">
            <a:avLst/>
          </a:prstGeom>
        </p:spPr>
        <p:txBody>
          <a:bodyPr>
            <a:spAutoFit/>
          </a:bodyPr>
          <a:lstStyle/>
          <a:p>
            <a:r>
              <a:rPr lang="en-GB" dirty="0"/>
              <a:t>The river started hitting the rock on one side and eventually started eating away through the rock, until it came out of the other end.</a:t>
            </a:r>
          </a:p>
        </p:txBody>
      </p:sp>
      <p:sp>
        <p:nvSpPr>
          <p:cNvPr id="6" name="TextBox 5"/>
          <p:cNvSpPr txBox="1"/>
          <p:nvPr/>
        </p:nvSpPr>
        <p:spPr>
          <a:xfrm>
            <a:off x="414267" y="471187"/>
            <a:ext cx="4456090" cy="923330"/>
          </a:xfrm>
          <a:prstGeom prst="rect">
            <a:avLst/>
          </a:prstGeom>
          <a:noFill/>
        </p:spPr>
        <p:txBody>
          <a:bodyPr wrap="square" rtlCol="0">
            <a:spAutoFit/>
          </a:bodyPr>
          <a:lstStyle/>
          <a:p>
            <a:r>
              <a:rPr lang="en-GB" dirty="0" smtClean="0"/>
              <a:t>So, Kents Cavern for millions of years was just one big lump of rock on the side of a cliff, until eventually, a river started running into it.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006" y="208800"/>
            <a:ext cx="3587481" cy="2690611"/>
          </a:xfrm>
          <a:prstGeom prst="rect">
            <a:avLst/>
          </a:prstGeom>
        </p:spPr>
      </p:pic>
      <p:sp>
        <p:nvSpPr>
          <p:cNvPr id="8" name="TextBox 7"/>
          <p:cNvSpPr txBox="1"/>
          <p:nvPr/>
        </p:nvSpPr>
        <p:spPr>
          <a:xfrm>
            <a:off x="9590468" y="2899411"/>
            <a:ext cx="3721994" cy="338554"/>
          </a:xfrm>
          <a:prstGeom prst="rect">
            <a:avLst/>
          </a:prstGeom>
          <a:noFill/>
        </p:spPr>
        <p:txBody>
          <a:bodyPr wrap="square" rtlCol="0">
            <a:spAutoFit/>
          </a:bodyPr>
          <a:lstStyle/>
          <a:p>
            <a:r>
              <a:rPr lang="en-GB" sz="1600" dirty="0" smtClean="0"/>
              <a:t>Limestone cliff</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066" y="3189715"/>
            <a:ext cx="3305579" cy="3529290"/>
          </a:xfrm>
          <a:prstGeom prst="rect">
            <a:avLst/>
          </a:prstGeom>
        </p:spPr>
      </p:pic>
      <p:sp>
        <p:nvSpPr>
          <p:cNvPr id="10" name="TextBox 9"/>
          <p:cNvSpPr txBox="1"/>
          <p:nvPr/>
        </p:nvSpPr>
        <p:spPr>
          <a:xfrm>
            <a:off x="8470006" y="6380451"/>
            <a:ext cx="2768958" cy="338554"/>
          </a:xfrm>
          <a:prstGeom prst="rect">
            <a:avLst/>
          </a:prstGeom>
          <a:noFill/>
        </p:spPr>
        <p:txBody>
          <a:bodyPr wrap="square" rtlCol="0">
            <a:spAutoFit/>
          </a:bodyPr>
          <a:lstStyle/>
          <a:p>
            <a:r>
              <a:rPr lang="en-GB" sz="1600" dirty="0" smtClean="0"/>
              <a:t>Limestone caves being formed</a:t>
            </a:r>
            <a:endParaRPr lang="en-GB" sz="1600" dirty="0"/>
          </a:p>
        </p:txBody>
      </p:sp>
    </p:spTree>
    <p:extLst>
      <p:ext uri="{BB962C8B-B14F-4D97-AF65-F5344CB8AC3E}">
        <p14:creationId xmlns:p14="http://schemas.microsoft.com/office/powerpoint/2010/main" val="7167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Chronology of cave formations</a:t>
            </a:r>
            <a:endParaRPr lang="en-GB" dirty="0"/>
          </a:p>
        </p:txBody>
      </p:sp>
      <p:sp>
        <p:nvSpPr>
          <p:cNvPr id="3" name="Content Placeholder 2"/>
          <p:cNvSpPr>
            <a:spLocks noGrp="1"/>
          </p:cNvSpPr>
          <p:nvPr>
            <p:ph idx="1"/>
          </p:nvPr>
        </p:nvSpPr>
        <p:spPr>
          <a:xfrm>
            <a:off x="335924" y="1529411"/>
            <a:ext cx="10515600" cy="1831975"/>
          </a:xfrm>
        </p:spPr>
        <p:txBody>
          <a:bodyPr>
            <a:normAutofit/>
          </a:bodyPr>
          <a:lstStyle/>
          <a:p>
            <a:pPr marL="0" indent="0">
              <a:buNone/>
            </a:pPr>
            <a:r>
              <a:rPr lang="en-GB" sz="1800" dirty="0" smtClean="0"/>
              <a:t>Lets see if you managed to understand chronology. Use the cave formation resources arrange them into the order of how caves are formed.</a:t>
            </a:r>
          </a:p>
          <a:p>
            <a:pPr marL="0" indent="0">
              <a:buNone/>
            </a:pPr>
            <a:r>
              <a:rPr lang="en-GB" sz="1800" dirty="0" smtClean="0"/>
              <a:t>See if you can match the right pictures to the right information. </a:t>
            </a:r>
          </a:p>
        </p:txBody>
      </p:sp>
      <p:sp>
        <p:nvSpPr>
          <p:cNvPr id="4" name="TextBox 3"/>
          <p:cNvSpPr txBox="1"/>
          <p:nvPr/>
        </p:nvSpPr>
        <p:spPr>
          <a:xfrm>
            <a:off x="6221569" y="3692101"/>
            <a:ext cx="4629955" cy="646331"/>
          </a:xfrm>
          <a:prstGeom prst="rect">
            <a:avLst/>
          </a:prstGeom>
          <a:noFill/>
        </p:spPr>
        <p:txBody>
          <a:bodyPr wrap="square" rtlCol="0">
            <a:spAutoFit/>
          </a:bodyPr>
          <a:lstStyle/>
          <a:p>
            <a:r>
              <a:rPr lang="en-GB" dirty="0" smtClean="0"/>
              <a:t>Don’t worry if you get it wrong. The answers are coming up on the next slide!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24" y="2445398"/>
            <a:ext cx="5652752" cy="4239564"/>
          </a:xfrm>
          <a:prstGeom prst="rect">
            <a:avLst/>
          </a:prstGeom>
        </p:spPr>
      </p:pic>
    </p:spTree>
    <p:extLst>
      <p:ext uri="{BB962C8B-B14F-4D97-AF65-F5344CB8AC3E}">
        <p14:creationId xmlns:p14="http://schemas.microsoft.com/office/powerpoint/2010/main" val="166330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6" y="-20812"/>
            <a:ext cx="10515600" cy="1325563"/>
          </a:xfrm>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3009933" y="1027906"/>
            <a:ext cx="3099210" cy="2319493"/>
          </a:xfrm>
          <a:prstGeom prst="rect">
            <a:avLst/>
          </a:prstGeom>
        </p:spPr>
      </p:pic>
      <p:sp>
        <p:nvSpPr>
          <p:cNvPr id="5" name="Text Box 2"/>
          <p:cNvSpPr txBox="1">
            <a:spLocks noChangeArrowheads="1"/>
          </p:cNvSpPr>
          <p:nvPr/>
        </p:nvSpPr>
        <p:spPr bwMode="auto">
          <a:xfrm>
            <a:off x="8008598" y="1233968"/>
            <a:ext cx="3780151" cy="17807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Small cracks begin to form in the rocks and rainwater gradually seeps through. Weak acids in the water slowly etch away the rock and enlarge the fissures</a:t>
            </a:r>
          </a:p>
        </p:txBody>
      </p:sp>
      <p:cxnSp>
        <p:nvCxnSpPr>
          <p:cNvPr id="7" name="Straight Arrow Connector 6"/>
          <p:cNvCxnSpPr/>
          <p:nvPr/>
        </p:nvCxnSpPr>
        <p:spPr>
          <a:xfrm>
            <a:off x="6390417" y="2034186"/>
            <a:ext cx="1336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2882783" y="3803226"/>
            <a:ext cx="3226360" cy="2378633"/>
          </a:xfrm>
          <a:prstGeom prst="rect">
            <a:avLst/>
          </a:prstGeom>
        </p:spPr>
      </p:pic>
      <p:cxnSp>
        <p:nvCxnSpPr>
          <p:cNvPr id="14" name="Straight Arrow Connector 13"/>
          <p:cNvCxnSpPr/>
          <p:nvPr/>
        </p:nvCxnSpPr>
        <p:spPr>
          <a:xfrm>
            <a:off x="6284890" y="4971245"/>
            <a:ext cx="16098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8008597" y="4091471"/>
            <a:ext cx="3891481" cy="15741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The big cracks become filled with water, sometimes with lots of force. The water swirls about underground taking out areas of rock and beginning to form passageways.</a:t>
            </a:r>
          </a:p>
        </p:txBody>
      </p:sp>
      <p:sp>
        <p:nvSpPr>
          <p:cNvPr id="16" name="TextBox 15"/>
          <p:cNvSpPr txBox="1"/>
          <p:nvPr/>
        </p:nvSpPr>
        <p:spPr>
          <a:xfrm>
            <a:off x="502276" y="1304751"/>
            <a:ext cx="2240924" cy="1446550"/>
          </a:xfrm>
          <a:prstGeom prst="rect">
            <a:avLst/>
          </a:prstGeom>
          <a:noFill/>
        </p:spPr>
        <p:txBody>
          <a:bodyPr wrap="square" rtlCol="0">
            <a:spAutoFit/>
          </a:bodyPr>
          <a:lstStyle/>
          <a:p>
            <a:r>
              <a:rPr lang="en-GB" sz="8800" dirty="0" smtClean="0"/>
              <a:t>1</a:t>
            </a:r>
            <a:endParaRPr lang="en-GB" sz="8800" dirty="0"/>
          </a:p>
        </p:txBody>
      </p:sp>
      <p:sp>
        <p:nvSpPr>
          <p:cNvPr id="17" name="TextBox 16"/>
          <p:cNvSpPr txBox="1"/>
          <p:nvPr/>
        </p:nvSpPr>
        <p:spPr>
          <a:xfrm>
            <a:off x="502276" y="4067944"/>
            <a:ext cx="2021983" cy="1446550"/>
          </a:xfrm>
          <a:prstGeom prst="rect">
            <a:avLst/>
          </a:prstGeom>
          <a:noFill/>
        </p:spPr>
        <p:txBody>
          <a:bodyPr wrap="square" rtlCol="0">
            <a:spAutoFit/>
          </a:bodyPr>
          <a:lstStyle/>
          <a:p>
            <a:r>
              <a:rPr lang="en-GB" sz="8800" dirty="0" smtClean="0"/>
              <a:t>2</a:t>
            </a:r>
            <a:endParaRPr lang="en-GB" sz="8800" dirty="0"/>
          </a:p>
        </p:txBody>
      </p:sp>
    </p:spTree>
    <p:extLst>
      <p:ext uri="{BB962C8B-B14F-4D97-AF65-F5344CB8AC3E}">
        <p14:creationId xmlns:p14="http://schemas.microsoft.com/office/powerpoint/2010/main" val="10126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38" y="187705"/>
            <a:ext cx="10639568" cy="1777574"/>
          </a:xfrm>
        </p:spPr>
        <p:txBody>
          <a:bodyPr>
            <a:normAutofit fontScale="90000"/>
          </a:bodyPr>
          <a:lstStyle/>
          <a:p>
            <a:pPr algn="ctr"/>
            <a:r>
              <a:rPr lang="en-GB" dirty="0" smtClean="0"/>
              <a:t>Key Question 1:</a:t>
            </a:r>
            <a:br>
              <a:rPr lang="en-GB" dirty="0" smtClean="0"/>
            </a:br>
            <a:r>
              <a:rPr lang="en-GB" dirty="0" smtClean="0"/>
              <a:t> </a:t>
            </a:r>
            <a:r>
              <a:rPr lang="en-GB" i="1" dirty="0" smtClean="0"/>
              <a:t>Why is chronology important in understanding the history of Kents Cavern?</a:t>
            </a:r>
            <a:endParaRPr lang="en-GB" i="1" dirty="0"/>
          </a:p>
        </p:txBody>
      </p:sp>
      <p:sp>
        <p:nvSpPr>
          <p:cNvPr id="8" name="TextBox 7"/>
          <p:cNvSpPr txBox="1"/>
          <p:nvPr/>
        </p:nvSpPr>
        <p:spPr>
          <a:xfrm>
            <a:off x="1258437" y="5380672"/>
            <a:ext cx="9935570" cy="1477328"/>
          </a:xfrm>
          <a:prstGeom prst="rect">
            <a:avLst/>
          </a:prstGeom>
          <a:noFill/>
        </p:spPr>
        <p:txBody>
          <a:bodyPr wrap="square" rtlCol="0">
            <a:spAutoFit/>
          </a:bodyPr>
          <a:lstStyle/>
          <a:p>
            <a:r>
              <a:rPr lang="en-GB" sz="2400" dirty="0" smtClean="0">
                <a:latin typeface="+mj-lt"/>
              </a:rPr>
              <a:t>First of all, let’s find out what you know about the Stone Age by playing true or false. If you think a statement is true, put your hand up. If you think it is false, keep your hand down.</a:t>
            </a:r>
          </a:p>
          <a:p>
            <a:r>
              <a:rPr lang="en-GB" dirty="0" smtClean="0"/>
              <a:t>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814" y="1910389"/>
            <a:ext cx="6134815" cy="3470283"/>
          </a:xfrm>
          <a:prstGeom prst="rect">
            <a:avLst/>
          </a:prstGeom>
        </p:spPr>
      </p:pic>
    </p:spTree>
    <p:extLst>
      <p:ext uri="{BB962C8B-B14F-4D97-AF65-F5344CB8AC3E}">
        <p14:creationId xmlns:p14="http://schemas.microsoft.com/office/powerpoint/2010/main" val="1702544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46530" y="695056"/>
            <a:ext cx="3518275" cy="2602337"/>
          </a:xfrm>
          <a:prstGeom prst="rect">
            <a:avLst/>
          </a:prstGeom>
        </p:spPr>
      </p:pic>
      <p:cxnSp>
        <p:nvCxnSpPr>
          <p:cNvPr id="6" name="Straight Arrow Connector 5"/>
          <p:cNvCxnSpPr/>
          <p:nvPr/>
        </p:nvCxnSpPr>
        <p:spPr>
          <a:xfrm flipV="1">
            <a:off x="5074276" y="1790163"/>
            <a:ext cx="2356833" cy="25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auto">
          <a:xfrm>
            <a:off x="7650051" y="532935"/>
            <a:ext cx="4426040" cy="2166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As time goes on, the level of water in the surrounding area drops. Air spaces are formed in the cave as the water reduces. Water still trickles in from the roof and the passageways start getting bigger. As the cracks get bigger, mud and stones wash into the cave and build up on the floor.</a:t>
            </a:r>
          </a:p>
        </p:txBody>
      </p:sp>
      <p:sp>
        <p:nvSpPr>
          <p:cNvPr id="9" name="TextBox 8"/>
          <p:cNvSpPr txBox="1"/>
          <p:nvPr/>
        </p:nvSpPr>
        <p:spPr>
          <a:xfrm>
            <a:off x="321972" y="1253260"/>
            <a:ext cx="1403797" cy="1446550"/>
          </a:xfrm>
          <a:prstGeom prst="rect">
            <a:avLst/>
          </a:prstGeom>
          <a:noFill/>
        </p:spPr>
        <p:txBody>
          <a:bodyPr wrap="square" rtlCol="0">
            <a:spAutoFit/>
          </a:bodyPr>
          <a:lstStyle/>
          <a:p>
            <a:r>
              <a:rPr lang="en-GB" sz="8800" dirty="0" smtClean="0"/>
              <a:t>3</a:t>
            </a:r>
            <a:endParaRPr lang="en-GB" sz="8800" dirty="0"/>
          </a:p>
        </p:txBody>
      </p:sp>
      <p:sp>
        <p:nvSpPr>
          <p:cNvPr id="10" name="TextBox 9"/>
          <p:cNvSpPr txBox="1"/>
          <p:nvPr/>
        </p:nvSpPr>
        <p:spPr>
          <a:xfrm>
            <a:off x="321972" y="4584879"/>
            <a:ext cx="914400" cy="1446550"/>
          </a:xfrm>
          <a:prstGeom prst="rect">
            <a:avLst/>
          </a:prstGeom>
          <a:noFill/>
        </p:spPr>
        <p:txBody>
          <a:bodyPr wrap="square" rtlCol="0">
            <a:spAutoFit/>
          </a:bodyPr>
          <a:lstStyle/>
          <a:p>
            <a:r>
              <a:rPr lang="en-GB" sz="8800" dirty="0" smtClean="0"/>
              <a:t>4</a:t>
            </a:r>
            <a:endParaRPr lang="en-GB" sz="8800" dirty="0"/>
          </a:p>
        </p:txBody>
      </p:sp>
      <p:pic>
        <p:nvPicPr>
          <p:cNvPr id="11" name="Picture 10"/>
          <p:cNvPicPr>
            <a:picLocks noChangeAspect="1"/>
          </p:cNvPicPr>
          <p:nvPr/>
        </p:nvPicPr>
        <p:blipFill>
          <a:blip r:embed="rId3"/>
          <a:stretch>
            <a:fillRect/>
          </a:stretch>
        </p:blipFill>
        <p:spPr>
          <a:xfrm>
            <a:off x="1446529" y="3855597"/>
            <a:ext cx="3518275" cy="2640566"/>
          </a:xfrm>
          <a:prstGeom prst="rect">
            <a:avLst/>
          </a:prstGeom>
        </p:spPr>
      </p:pic>
      <p:sp>
        <p:nvSpPr>
          <p:cNvPr id="12" name="Text Box 2"/>
          <p:cNvSpPr txBox="1">
            <a:spLocks noChangeArrowheads="1"/>
          </p:cNvSpPr>
          <p:nvPr/>
        </p:nvSpPr>
        <p:spPr bwMode="auto">
          <a:xfrm>
            <a:off x="7650051" y="4160917"/>
            <a:ext cx="4426040" cy="18573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Chunks of rock, all different sizes, begin to fall from the walls and ceiling of the cave, making the chamber larger. The rocks are covered by the mud and stones that are continuously worked in to form the cave floor.</a:t>
            </a:r>
          </a:p>
        </p:txBody>
      </p:sp>
      <p:cxnSp>
        <p:nvCxnSpPr>
          <p:cNvPr id="14" name="Straight Arrow Connector 13"/>
          <p:cNvCxnSpPr/>
          <p:nvPr/>
        </p:nvCxnSpPr>
        <p:spPr>
          <a:xfrm>
            <a:off x="5174961" y="5175880"/>
            <a:ext cx="22561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7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9619" y="279463"/>
            <a:ext cx="3707579" cy="2772830"/>
          </a:xfrm>
          <a:prstGeom prst="rect">
            <a:avLst/>
          </a:prstGeom>
        </p:spPr>
      </p:pic>
      <p:sp>
        <p:nvSpPr>
          <p:cNvPr id="5" name="TextBox 4"/>
          <p:cNvSpPr txBox="1"/>
          <p:nvPr/>
        </p:nvSpPr>
        <p:spPr>
          <a:xfrm>
            <a:off x="103031" y="631065"/>
            <a:ext cx="772732" cy="1446550"/>
          </a:xfrm>
          <a:prstGeom prst="rect">
            <a:avLst/>
          </a:prstGeom>
          <a:noFill/>
        </p:spPr>
        <p:txBody>
          <a:bodyPr wrap="square" rtlCol="0">
            <a:spAutoFit/>
          </a:bodyPr>
          <a:lstStyle/>
          <a:p>
            <a:r>
              <a:rPr lang="en-GB" sz="8800" dirty="0" smtClean="0"/>
              <a:t>5</a:t>
            </a:r>
            <a:endParaRPr lang="en-GB" sz="8800" dirty="0"/>
          </a:p>
        </p:txBody>
      </p:sp>
      <p:sp>
        <p:nvSpPr>
          <p:cNvPr id="6" name="Text Box 2"/>
          <p:cNvSpPr txBox="1">
            <a:spLocks noChangeArrowheads="1"/>
          </p:cNvSpPr>
          <p:nvPr/>
        </p:nvSpPr>
        <p:spPr bwMode="auto">
          <a:xfrm>
            <a:off x="7328079" y="339927"/>
            <a:ext cx="4481850" cy="27123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Limestone dissolved by the trickling water is deposited as stalactites hanging from the ceiling. As the water drips onto the base of the cave, the water is deposited as stalagmites, growing up in layers coating the walls or covering the floor. The layers of stalagmite on the floor can grow very thick and seal the mud and rock underneath.</a:t>
            </a:r>
          </a:p>
        </p:txBody>
      </p:sp>
      <p:cxnSp>
        <p:nvCxnSpPr>
          <p:cNvPr id="8" name="Straight Arrow Connector 7"/>
          <p:cNvCxnSpPr/>
          <p:nvPr/>
        </p:nvCxnSpPr>
        <p:spPr>
          <a:xfrm>
            <a:off x="4997003" y="1665878"/>
            <a:ext cx="2137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999618" y="3759637"/>
            <a:ext cx="3707579" cy="2453090"/>
          </a:xfrm>
          <a:prstGeom prst="rect">
            <a:avLst/>
          </a:prstGeom>
        </p:spPr>
      </p:pic>
      <p:sp>
        <p:nvSpPr>
          <p:cNvPr id="10" name="TextBox 9"/>
          <p:cNvSpPr txBox="1"/>
          <p:nvPr/>
        </p:nvSpPr>
        <p:spPr>
          <a:xfrm>
            <a:off x="103031" y="4262907"/>
            <a:ext cx="772732" cy="1446550"/>
          </a:xfrm>
          <a:prstGeom prst="rect">
            <a:avLst/>
          </a:prstGeom>
          <a:noFill/>
        </p:spPr>
        <p:txBody>
          <a:bodyPr wrap="square" rtlCol="0">
            <a:spAutoFit/>
          </a:bodyPr>
          <a:lstStyle/>
          <a:p>
            <a:r>
              <a:rPr lang="en-GB" sz="8800" dirty="0" smtClean="0"/>
              <a:t>6</a:t>
            </a:r>
            <a:endParaRPr lang="en-GB" sz="8800" dirty="0"/>
          </a:p>
        </p:txBody>
      </p:sp>
      <p:sp>
        <p:nvSpPr>
          <p:cNvPr id="11" name="Text Box 2"/>
          <p:cNvSpPr txBox="1">
            <a:spLocks noChangeArrowheads="1"/>
          </p:cNvSpPr>
          <p:nvPr/>
        </p:nvSpPr>
        <p:spPr bwMode="auto">
          <a:xfrm>
            <a:off x="7328078" y="3759637"/>
            <a:ext cx="4481851" cy="2615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dirty="0">
                <a:effectLst/>
                <a:ea typeface="Calibri" panose="020F0502020204030204" pitchFamily="34" charset="0"/>
                <a:cs typeface="Times New Roman" panose="02020603050405020304" pitchFamily="18" charset="0"/>
              </a:rPr>
              <a:t>As the process of erosion and filling up of the cave took place, the remains of animals also found their way into the cave and become buried and preserved by the layers of mud and stalagmite. Eventually the process begins to slow down as less and less water trickles through the rock.</a:t>
            </a:r>
          </a:p>
        </p:txBody>
      </p:sp>
      <p:cxnSp>
        <p:nvCxnSpPr>
          <p:cNvPr id="13" name="Straight Arrow Connector 12"/>
          <p:cNvCxnSpPr/>
          <p:nvPr/>
        </p:nvCxnSpPr>
        <p:spPr>
          <a:xfrm flipV="1">
            <a:off x="4829577" y="4971245"/>
            <a:ext cx="21765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8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8507" y="2459864"/>
            <a:ext cx="5357611" cy="923330"/>
          </a:xfrm>
          <a:prstGeom prst="rect">
            <a:avLst/>
          </a:prstGeom>
          <a:noFill/>
        </p:spPr>
        <p:txBody>
          <a:bodyPr wrap="square" rtlCol="0">
            <a:spAutoFit/>
          </a:bodyPr>
          <a:lstStyle/>
          <a:p>
            <a:r>
              <a:rPr lang="en-GB" dirty="0" smtClean="0"/>
              <a:t>Now that you’ve got the hang of chronological order, write a sentence explaining why it is important in understanding the history of Kents Cavern.</a:t>
            </a:r>
            <a:endParaRPr lang="en-GB" dirty="0"/>
          </a:p>
        </p:txBody>
      </p:sp>
    </p:spTree>
    <p:extLst>
      <p:ext uri="{BB962C8B-B14F-4D97-AF65-F5344CB8AC3E}">
        <p14:creationId xmlns:p14="http://schemas.microsoft.com/office/powerpoint/2010/main" val="7641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206" y="421828"/>
            <a:ext cx="8756561" cy="1445608"/>
          </a:xfrm>
        </p:spPr>
        <p:txBody>
          <a:bodyPr/>
          <a:lstStyle/>
          <a:p>
            <a:pPr marL="0" indent="0" algn="ctr">
              <a:buNone/>
            </a:pPr>
            <a:r>
              <a:rPr lang="en-GB" sz="4000" i="1" dirty="0" smtClean="0"/>
              <a:t>Key Question 2: </a:t>
            </a:r>
          </a:p>
          <a:p>
            <a:pPr marL="0" indent="0">
              <a:buNone/>
            </a:pPr>
            <a:r>
              <a:rPr lang="en-GB" sz="4000" i="1" dirty="0" smtClean="0"/>
              <a:t>Who </a:t>
            </a:r>
            <a:r>
              <a:rPr lang="en-GB" sz="4000" i="1" dirty="0"/>
              <a:t>used Kents Cavern and for what?</a:t>
            </a:r>
          </a:p>
          <a:p>
            <a:pPr marL="0" indent="0">
              <a:buNone/>
            </a:pPr>
            <a:endParaRPr lang="en-GB" dirty="0"/>
          </a:p>
        </p:txBody>
      </p:sp>
      <p:sp>
        <p:nvSpPr>
          <p:cNvPr id="4" name="TextBox 3"/>
          <p:cNvSpPr txBox="1"/>
          <p:nvPr/>
        </p:nvSpPr>
        <p:spPr>
          <a:xfrm>
            <a:off x="2028422" y="2086378"/>
            <a:ext cx="8076127" cy="1200329"/>
          </a:xfrm>
          <a:prstGeom prst="rect">
            <a:avLst/>
          </a:prstGeom>
          <a:noFill/>
        </p:spPr>
        <p:txBody>
          <a:bodyPr wrap="square" rtlCol="0">
            <a:spAutoFit/>
          </a:bodyPr>
          <a:lstStyle/>
          <a:p>
            <a:r>
              <a:rPr lang="en-GB" dirty="0" smtClean="0"/>
              <a:t>You’ve already learnt some of the answers, but there are lots of others. You will be going on a class trip to Kents Cavern soon to find out what they are.</a:t>
            </a:r>
            <a:endParaRPr lang="en-GB" dirty="0"/>
          </a:p>
          <a:p>
            <a:r>
              <a:rPr lang="en-GB" dirty="0" smtClean="0"/>
              <a:t>Before your trip, have a </a:t>
            </a:r>
            <a:r>
              <a:rPr lang="en-GB" dirty="0"/>
              <a:t>think about </a:t>
            </a:r>
            <a:r>
              <a:rPr lang="en-GB" dirty="0" smtClean="0"/>
              <a:t>what </a:t>
            </a:r>
            <a:r>
              <a:rPr lang="en-GB" dirty="0"/>
              <a:t>Kents Cavern might have been used for from the Stone Age to today.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69" y="3853198"/>
            <a:ext cx="4381500" cy="26289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670166" y="3431418"/>
            <a:ext cx="3754189" cy="2815642"/>
          </a:xfrm>
          <a:prstGeom prst="rect">
            <a:avLst/>
          </a:prstGeom>
        </p:spPr>
      </p:pic>
    </p:spTree>
    <p:extLst>
      <p:ext uri="{BB962C8B-B14F-4D97-AF65-F5344CB8AC3E}">
        <p14:creationId xmlns:p14="http://schemas.microsoft.com/office/powerpoint/2010/main" val="28730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206063"/>
            <a:ext cx="10766738" cy="2086376"/>
          </a:xfrm>
        </p:spPr>
        <p:txBody>
          <a:bodyPr>
            <a:normAutofit/>
          </a:bodyPr>
          <a:lstStyle/>
          <a:p>
            <a:pPr marL="0" indent="0">
              <a:buNone/>
            </a:pPr>
            <a:endParaRPr lang="en-GB" sz="1200" dirty="0">
              <a:latin typeface="+mj-lt"/>
            </a:endParaRPr>
          </a:p>
          <a:p>
            <a:pPr marL="0" indent="0">
              <a:buNone/>
            </a:pPr>
            <a:endParaRPr lang="en-GB" sz="1200" dirty="0" smtClean="0">
              <a:latin typeface="+mj-lt"/>
            </a:endParaRPr>
          </a:p>
          <a:p>
            <a:pPr marL="0" indent="0">
              <a:buNone/>
            </a:pPr>
            <a:r>
              <a:rPr lang="en-GB" sz="1800" dirty="0" smtClean="0"/>
              <a:t>Now that you have visited Kents Cavern, you should have a better understanding that the cave was used as a home for lots of different living things.</a:t>
            </a:r>
            <a:endParaRPr lang="en-GB" sz="1800" dirty="0"/>
          </a:p>
        </p:txBody>
      </p:sp>
      <p:sp>
        <p:nvSpPr>
          <p:cNvPr id="4" name="TextBox 3"/>
          <p:cNvSpPr txBox="1"/>
          <p:nvPr/>
        </p:nvSpPr>
        <p:spPr>
          <a:xfrm>
            <a:off x="897229" y="2962143"/>
            <a:ext cx="5731099" cy="2585323"/>
          </a:xfrm>
          <a:prstGeom prst="rect">
            <a:avLst/>
          </a:prstGeom>
          <a:noFill/>
        </p:spPr>
        <p:txBody>
          <a:bodyPr wrap="square" rtlCol="0">
            <a:spAutoFit/>
          </a:bodyPr>
          <a:lstStyle/>
          <a:p>
            <a:r>
              <a:rPr lang="en-GB" dirty="0" smtClean="0"/>
              <a:t>BUT, what makes the perfect home? </a:t>
            </a:r>
          </a:p>
          <a:p>
            <a:endParaRPr lang="en-GB" dirty="0"/>
          </a:p>
          <a:p>
            <a:r>
              <a:rPr lang="en-GB" dirty="0" smtClean="0"/>
              <a:t>Write a couple of sentences about your dream home. </a:t>
            </a:r>
          </a:p>
          <a:p>
            <a:endParaRPr lang="en-GB" dirty="0"/>
          </a:p>
          <a:p>
            <a:r>
              <a:rPr lang="en-GB" dirty="0" smtClean="0"/>
              <a:t>Where is it?</a:t>
            </a:r>
          </a:p>
          <a:p>
            <a:r>
              <a:rPr lang="en-GB" dirty="0" smtClean="0"/>
              <a:t>Who lives there?</a:t>
            </a:r>
          </a:p>
          <a:p>
            <a:r>
              <a:rPr lang="en-GB" dirty="0" smtClean="0"/>
              <a:t>How many rooms does it have?</a:t>
            </a:r>
          </a:p>
          <a:p>
            <a:r>
              <a:rPr lang="en-GB" dirty="0" smtClean="0"/>
              <a:t>What can you do there?</a:t>
            </a:r>
          </a:p>
          <a:p>
            <a:r>
              <a:rPr lang="en-GB" dirty="0" smtClean="0"/>
              <a:t>Is it near anything fun?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328" y="2097020"/>
            <a:ext cx="5067300" cy="3797300"/>
          </a:xfrm>
          <a:prstGeom prst="rect">
            <a:avLst/>
          </a:prstGeom>
        </p:spPr>
      </p:pic>
    </p:spTree>
    <p:extLst>
      <p:ext uri="{BB962C8B-B14F-4D97-AF65-F5344CB8AC3E}">
        <p14:creationId xmlns:p14="http://schemas.microsoft.com/office/powerpoint/2010/main" val="33545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75941" y="5146045"/>
            <a:ext cx="3835756" cy="1414029"/>
          </a:xfrm>
          <a:prstGeom prst="rect">
            <a:avLst/>
          </a:prstGeom>
        </p:spPr>
      </p:pic>
      <p:sp>
        <p:nvSpPr>
          <p:cNvPr id="3" name="Content Placeholder 2"/>
          <p:cNvSpPr>
            <a:spLocks noGrp="1"/>
          </p:cNvSpPr>
          <p:nvPr>
            <p:ph idx="1"/>
          </p:nvPr>
        </p:nvSpPr>
        <p:spPr>
          <a:xfrm>
            <a:off x="426075" y="293039"/>
            <a:ext cx="5807299" cy="1239547"/>
          </a:xfrm>
        </p:spPr>
        <p:txBody>
          <a:bodyPr>
            <a:normAutofit/>
          </a:bodyPr>
          <a:lstStyle/>
          <a:p>
            <a:pPr marL="0" indent="0">
              <a:buNone/>
            </a:pPr>
            <a:r>
              <a:rPr lang="en-GB" sz="1800" dirty="0" smtClean="0"/>
              <a:t>Here is a list, put together by our friends at Bettesworths estate agents. It shows you some of the most important things for your house to have to make it more sell-able.</a:t>
            </a:r>
          </a:p>
          <a:p>
            <a:pPr marL="0" indent="0">
              <a:buNone/>
            </a:pPr>
            <a:endParaRPr lang="en-GB" sz="1400" dirty="0"/>
          </a:p>
        </p:txBody>
      </p:sp>
      <p:sp>
        <p:nvSpPr>
          <p:cNvPr id="5" name="TextBox 4"/>
          <p:cNvSpPr txBox="1"/>
          <p:nvPr/>
        </p:nvSpPr>
        <p:spPr>
          <a:xfrm>
            <a:off x="426075" y="1403797"/>
            <a:ext cx="5807299" cy="3970318"/>
          </a:xfrm>
          <a:prstGeom prst="rect">
            <a:avLst/>
          </a:prstGeom>
          <a:noFill/>
        </p:spPr>
        <p:txBody>
          <a:bodyPr wrap="square" rtlCol="0">
            <a:spAutoFit/>
          </a:bodyPr>
          <a:lstStyle/>
          <a:p>
            <a:pPr marL="285750" lvl="0" indent="-285750">
              <a:buFont typeface="Arial" panose="020B0604020202020204" pitchFamily="34" charset="0"/>
              <a:buChar char="•"/>
            </a:pPr>
            <a:r>
              <a:rPr lang="en-GB" b="1" dirty="0"/>
              <a:t>Driveways </a:t>
            </a:r>
            <a:endParaRPr lang="en-GB" dirty="0"/>
          </a:p>
          <a:p>
            <a:pPr marL="285750" lvl="0" indent="-285750">
              <a:buFont typeface="Arial" panose="020B0604020202020204" pitchFamily="34" charset="0"/>
              <a:buChar char="•"/>
            </a:pPr>
            <a:r>
              <a:rPr lang="en-GB" b="1" dirty="0"/>
              <a:t>Paths</a:t>
            </a:r>
            <a:endParaRPr lang="en-GB" dirty="0"/>
          </a:p>
          <a:p>
            <a:pPr marL="285750" lvl="0" indent="-285750">
              <a:buFont typeface="Arial" panose="020B0604020202020204" pitchFamily="34" charset="0"/>
              <a:buChar char="•"/>
            </a:pPr>
            <a:r>
              <a:rPr lang="en-GB" b="1" dirty="0"/>
              <a:t>South facing Garden </a:t>
            </a:r>
            <a:endParaRPr lang="en-GB" dirty="0"/>
          </a:p>
          <a:p>
            <a:pPr marL="285750" lvl="0" indent="-285750">
              <a:buFont typeface="Arial" panose="020B0604020202020204" pitchFamily="34" charset="0"/>
              <a:buChar char="•"/>
            </a:pPr>
            <a:r>
              <a:rPr lang="en-GB" b="1" dirty="0"/>
              <a:t>Lawn </a:t>
            </a:r>
            <a:endParaRPr lang="en-GB" dirty="0"/>
          </a:p>
          <a:p>
            <a:pPr marL="285750" lvl="0" indent="-285750">
              <a:buFont typeface="Arial" panose="020B0604020202020204" pitchFamily="34" charset="0"/>
              <a:buChar char="•"/>
            </a:pPr>
            <a:r>
              <a:rPr lang="en-GB" b="1" dirty="0"/>
              <a:t>Fencing </a:t>
            </a:r>
            <a:endParaRPr lang="en-GB" dirty="0"/>
          </a:p>
          <a:p>
            <a:pPr marL="285750" lvl="0" indent="-285750">
              <a:buFont typeface="Arial" panose="020B0604020202020204" pitchFamily="34" charset="0"/>
              <a:buChar char="•"/>
            </a:pPr>
            <a:r>
              <a:rPr lang="en-GB" b="1" dirty="0"/>
              <a:t>Good Roof</a:t>
            </a:r>
            <a:endParaRPr lang="en-GB" dirty="0"/>
          </a:p>
          <a:p>
            <a:pPr marL="285750" lvl="0" indent="-285750">
              <a:buFont typeface="Arial" panose="020B0604020202020204" pitchFamily="34" charset="0"/>
              <a:buChar char="•"/>
            </a:pPr>
            <a:r>
              <a:rPr lang="en-GB" b="1" dirty="0"/>
              <a:t>Clear spaces</a:t>
            </a:r>
            <a:endParaRPr lang="en-GB" dirty="0"/>
          </a:p>
          <a:p>
            <a:pPr marL="285750" lvl="0" indent="-285750">
              <a:buFont typeface="Arial" panose="020B0604020202020204" pitchFamily="34" charset="0"/>
              <a:buChar char="•"/>
            </a:pPr>
            <a:r>
              <a:rPr lang="en-GB" b="1" dirty="0"/>
              <a:t>Good Light </a:t>
            </a:r>
            <a:endParaRPr lang="en-GB" dirty="0"/>
          </a:p>
          <a:p>
            <a:pPr marL="285750" lvl="0" indent="-285750">
              <a:buFont typeface="Arial" panose="020B0604020202020204" pitchFamily="34" charset="0"/>
              <a:buChar char="•"/>
            </a:pPr>
            <a:r>
              <a:rPr lang="en-GB" b="1" dirty="0"/>
              <a:t>Extensions</a:t>
            </a:r>
            <a:endParaRPr lang="en-GB" dirty="0"/>
          </a:p>
          <a:p>
            <a:pPr marL="285750" lvl="0" indent="-285750">
              <a:buFont typeface="Arial" panose="020B0604020202020204" pitchFamily="34" charset="0"/>
              <a:buChar char="•"/>
            </a:pPr>
            <a:r>
              <a:rPr lang="en-GB" b="1" dirty="0"/>
              <a:t>Garages</a:t>
            </a:r>
            <a:endParaRPr lang="en-GB" dirty="0"/>
          </a:p>
          <a:p>
            <a:pPr marL="285750" lvl="0" indent="-285750">
              <a:buFont typeface="Arial" panose="020B0604020202020204" pitchFamily="34" charset="0"/>
              <a:buChar char="•"/>
            </a:pPr>
            <a:r>
              <a:rPr lang="en-GB" b="1" dirty="0"/>
              <a:t>Updated bathroom </a:t>
            </a:r>
            <a:endParaRPr lang="en-GB" dirty="0"/>
          </a:p>
          <a:p>
            <a:pPr marL="285750" lvl="0" indent="-285750">
              <a:buFont typeface="Arial" panose="020B0604020202020204" pitchFamily="34" charset="0"/>
              <a:buChar char="•"/>
            </a:pPr>
            <a:r>
              <a:rPr lang="en-GB" b="1" dirty="0"/>
              <a:t>Updated kitchen</a:t>
            </a:r>
            <a:endParaRPr lang="en-GB" dirty="0"/>
          </a:p>
          <a:p>
            <a:pPr marL="285750" lvl="0" indent="-285750">
              <a:buFont typeface="Arial" panose="020B0604020202020204" pitchFamily="34" charset="0"/>
              <a:buChar char="•"/>
            </a:pPr>
            <a:r>
              <a:rPr lang="en-GB" b="1" dirty="0"/>
              <a:t>Central heating</a:t>
            </a:r>
            <a:endParaRPr lang="en-GB" dirty="0"/>
          </a:p>
          <a:p>
            <a:pPr lvl="0"/>
            <a:r>
              <a:rPr lang="en-GB" b="1" dirty="0" smtClean="0"/>
              <a:t> </a:t>
            </a:r>
            <a:endParaRPr lang="en-GB" dirty="0"/>
          </a:p>
        </p:txBody>
      </p:sp>
      <p:sp>
        <p:nvSpPr>
          <p:cNvPr id="6" name="TextBox 5"/>
          <p:cNvSpPr txBox="1"/>
          <p:nvPr/>
        </p:nvSpPr>
        <p:spPr>
          <a:xfrm>
            <a:off x="4971245" y="1403797"/>
            <a:ext cx="4971245" cy="3416320"/>
          </a:xfrm>
          <a:prstGeom prst="rect">
            <a:avLst/>
          </a:prstGeom>
          <a:noFill/>
        </p:spPr>
        <p:txBody>
          <a:bodyPr wrap="square" rtlCol="0">
            <a:spAutoFit/>
          </a:bodyPr>
          <a:lstStyle/>
          <a:p>
            <a:pPr marL="285750" lvl="0" indent="-285750">
              <a:buFont typeface="Arial" panose="020B0604020202020204" pitchFamily="34" charset="0"/>
              <a:buChar char="•"/>
            </a:pPr>
            <a:r>
              <a:rPr lang="en-GB" b="1" dirty="0"/>
              <a:t>Double glazing </a:t>
            </a:r>
            <a:endParaRPr lang="en-GB" dirty="0"/>
          </a:p>
          <a:p>
            <a:pPr marL="285750" lvl="0" indent="-285750">
              <a:buFont typeface="Arial" panose="020B0604020202020204" pitchFamily="34" charset="0"/>
              <a:buChar char="•"/>
            </a:pPr>
            <a:r>
              <a:rPr lang="en-GB" b="1" dirty="0"/>
              <a:t>Rooms with purpose</a:t>
            </a:r>
            <a:endParaRPr lang="en-GB" dirty="0"/>
          </a:p>
          <a:p>
            <a:pPr marL="285750" lvl="0" indent="-285750">
              <a:buFont typeface="Arial" panose="020B0604020202020204" pitchFamily="34" charset="0"/>
              <a:buChar char="•"/>
            </a:pPr>
            <a:r>
              <a:rPr lang="en-GB" b="1" dirty="0"/>
              <a:t>Good air flow </a:t>
            </a:r>
            <a:endParaRPr lang="en-GB" dirty="0"/>
          </a:p>
          <a:p>
            <a:pPr marL="285750" lvl="0" indent="-285750">
              <a:buFont typeface="Arial" panose="020B0604020202020204" pitchFamily="34" charset="0"/>
              <a:buChar char="•"/>
            </a:pPr>
            <a:r>
              <a:rPr lang="en-GB" b="1" dirty="0"/>
              <a:t>Floor space</a:t>
            </a:r>
            <a:endParaRPr lang="en-GB" dirty="0"/>
          </a:p>
          <a:p>
            <a:pPr marL="285750" lvl="0" indent="-285750">
              <a:buFont typeface="Arial" panose="020B0604020202020204" pitchFamily="34" charset="0"/>
              <a:buChar char="•"/>
            </a:pPr>
            <a:r>
              <a:rPr lang="en-GB" b="1" dirty="0"/>
              <a:t>No pets</a:t>
            </a:r>
            <a:endParaRPr lang="en-GB" dirty="0"/>
          </a:p>
          <a:p>
            <a:pPr marL="285750" lvl="0" indent="-285750">
              <a:buFont typeface="Arial" panose="020B0604020202020204" pitchFamily="34" charset="0"/>
              <a:buChar char="•"/>
            </a:pPr>
            <a:r>
              <a:rPr lang="en-GB" b="1" dirty="0"/>
              <a:t>Pricing </a:t>
            </a:r>
            <a:endParaRPr lang="en-GB" dirty="0"/>
          </a:p>
          <a:p>
            <a:pPr marL="285750" lvl="0" indent="-285750">
              <a:buFont typeface="Arial" panose="020B0604020202020204" pitchFamily="34" charset="0"/>
              <a:buChar char="•"/>
            </a:pPr>
            <a:r>
              <a:rPr lang="en-GB" b="1" dirty="0"/>
              <a:t>Colourful fabrics</a:t>
            </a:r>
            <a:endParaRPr lang="en-GB" dirty="0"/>
          </a:p>
          <a:p>
            <a:pPr marL="285750" lvl="0" indent="-285750">
              <a:buFont typeface="Arial" panose="020B0604020202020204" pitchFamily="34" charset="0"/>
              <a:buChar char="•"/>
            </a:pPr>
            <a:r>
              <a:rPr lang="en-GB" b="1" dirty="0"/>
              <a:t>Good services e.g. Gas, Electric, Water </a:t>
            </a:r>
            <a:endParaRPr lang="en-GB" dirty="0"/>
          </a:p>
          <a:p>
            <a:pPr marL="285750" lvl="0" indent="-285750">
              <a:buFont typeface="Arial" panose="020B0604020202020204" pitchFamily="34" charset="0"/>
              <a:buChar char="•"/>
            </a:pPr>
            <a:r>
              <a:rPr lang="en-GB" b="1" dirty="0"/>
              <a:t>Conservatory </a:t>
            </a:r>
            <a:endParaRPr lang="en-GB" dirty="0"/>
          </a:p>
          <a:p>
            <a:pPr marL="285750" lvl="0" indent="-285750">
              <a:buFont typeface="Arial" panose="020B0604020202020204" pitchFamily="34" charset="0"/>
              <a:buChar char="•"/>
            </a:pPr>
            <a:r>
              <a:rPr lang="en-GB" b="1" dirty="0"/>
              <a:t>Good storage space </a:t>
            </a:r>
            <a:endParaRPr lang="en-GB" dirty="0"/>
          </a:p>
          <a:p>
            <a:pPr marL="285750" lvl="0" indent="-285750">
              <a:buFont typeface="Arial" panose="020B0604020202020204" pitchFamily="34" charset="0"/>
              <a:buChar char="•"/>
            </a:pPr>
            <a:r>
              <a:rPr lang="en-GB" b="1" dirty="0"/>
              <a:t>Good schools nearby</a:t>
            </a:r>
            <a:endParaRPr lang="en-GB" dirty="0"/>
          </a:p>
          <a:p>
            <a:pPr marL="285750" lvl="0" indent="-285750">
              <a:buFont typeface="Arial" panose="020B0604020202020204" pitchFamily="34" charset="0"/>
              <a:buChar char="•"/>
            </a:pPr>
            <a:r>
              <a:rPr lang="en-GB" b="1" dirty="0"/>
              <a:t>Close to local amenities</a:t>
            </a:r>
            <a:endParaRPr lang="en-GB" dirty="0"/>
          </a:p>
        </p:txBody>
      </p:sp>
      <p:sp>
        <p:nvSpPr>
          <p:cNvPr id="7" name="TextBox 6"/>
          <p:cNvSpPr txBox="1"/>
          <p:nvPr/>
        </p:nvSpPr>
        <p:spPr>
          <a:xfrm>
            <a:off x="2331077" y="5146045"/>
            <a:ext cx="5911403" cy="1569660"/>
          </a:xfrm>
          <a:prstGeom prst="rect">
            <a:avLst/>
          </a:prstGeom>
          <a:noFill/>
        </p:spPr>
        <p:txBody>
          <a:bodyPr wrap="square" rtlCol="0">
            <a:spAutoFit/>
          </a:bodyPr>
          <a:lstStyle/>
          <a:p>
            <a:r>
              <a:rPr lang="en-GB" sz="3200" dirty="0" smtClean="0"/>
              <a:t>Do you think any of these would have been relevant for Stone Age people?</a:t>
            </a:r>
            <a:endParaRPr lang="en-GB" sz="3200" dirty="0"/>
          </a:p>
        </p:txBody>
      </p:sp>
    </p:spTree>
    <p:extLst>
      <p:ext uri="{BB962C8B-B14F-4D97-AF65-F5344CB8AC3E}">
        <p14:creationId xmlns:p14="http://schemas.microsoft.com/office/powerpoint/2010/main" val="26324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07" y="370311"/>
            <a:ext cx="5588358" cy="2566071"/>
          </a:xfrm>
        </p:spPr>
        <p:txBody>
          <a:bodyPr>
            <a:normAutofit/>
          </a:bodyPr>
          <a:lstStyle/>
          <a:p>
            <a:pPr marL="0" indent="0">
              <a:buNone/>
            </a:pPr>
            <a:r>
              <a:rPr lang="en-GB" sz="1800" dirty="0" smtClean="0"/>
              <a:t>Have a look at the information packs we have from </a:t>
            </a:r>
            <a:r>
              <a:rPr lang="en-GB" sz="1800" dirty="0"/>
              <a:t>B</a:t>
            </a:r>
            <a:r>
              <a:rPr lang="en-GB" sz="1800" dirty="0" smtClean="0"/>
              <a:t>ettesworths, trying to sell some local houses. </a:t>
            </a:r>
          </a:p>
          <a:p>
            <a:pPr marL="0" indent="0">
              <a:buNone/>
            </a:pPr>
            <a:endParaRPr lang="en-GB" sz="1800" dirty="0" smtClean="0">
              <a:latin typeface="+mj-lt"/>
            </a:endParaRPr>
          </a:p>
          <a:p>
            <a:r>
              <a:rPr lang="en-GB" sz="1800" dirty="0" smtClean="0"/>
              <a:t>What sort of language do they use?</a:t>
            </a:r>
          </a:p>
          <a:p>
            <a:r>
              <a:rPr lang="en-GB" sz="1800" dirty="0" smtClean="0"/>
              <a:t>Are there any pictures?</a:t>
            </a:r>
          </a:p>
          <a:p>
            <a:pPr marL="0" indent="0">
              <a:buNone/>
            </a:pPr>
            <a:endParaRPr lang="en-GB" sz="2400" dirty="0">
              <a:latin typeface="+mj-lt"/>
            </a:endParaRPr>
          </a:p>
        </p:txBody>
      </p:sp>
      <p:pic>
        <p:nvPicPr>
          <p:cNvPr id="4" name="Picture 3" descr="Bettesworth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122016" y="934433"/>
            <a:ext cx="4237149" cy="1757251"/>
          </a:xfrm>
          <a:prstGeom prst="rect">
            <a:avLst/>
          </a:prstGeom>
          <a:noFill/>
          <a:ln>
            <a:noFill/>
          </a:ln>
        </p:spPr>
      </p:pic>
      <p:sp>
        <p:nvSpPr>
          <p:cNvPr id="5" name="TextBox 4"/>
          <p:cNvSpPr txBox="1"/>
          <p:nvPr/>
        </p:nvSpPr>
        <p:spPr>
          <a:xfrm>
            <a:off x="722290" y="2562896"/>
            <a:ext cx="4571464" cy="2308324"/>
          </a:xfrm>
          <a:prstGeom prst="rect">
            <a:avLst/>
          </a:prstGeom>
          <a:noFill/>
        </p:spPr>
        <p:txBody>
          <a:bodyPr wrap="square" rtlCol="0">
            <a:spAutoFit/>
          </a:bodyPr>
          <a:lstStyle/>
          <a:p>
            <a:r>
              <a:rPr lang="en-GB" dirty="0" smtClean="0"/>
              <a:t>In the same style, try and design a front cover for a pack aimed at selling Kents Cavern. </a:t>
            </a:r>
          </a:p>
          <a:p>
            <a:endParaRPr lang="en-GB" dirty="0"/>
          </a:p>
          <a:p>
            <a:r>
              <a:rPr lang="en-GB" dirty="0" smtClean="0"/>
              <a:t>However, you will not be writing this as a modern person. You will have to be a Stone Age estate agent.</a:t>
            </a:r>
          </a:p>
          <a:p>
            <a:endParaRPr lang="en-GB" dirty="0"/>
          </a:p>
          <a:p>
            <a:endParaRPr lang="en-GB" dirty="0"/>
          </a:p>
        </p:txBody>
      </p:sp>
      <p:sp>
        <p:nvSpPr>
          <p:cNvPr id="6" name="TextBox 5"/>
          <p:cNvSpPr txBox="1"/>
          <p:nvPr/>
        </p:nvSpPr>
        <p:spPr>
          <a:xfrm>
            <a:off x="374561" y="4974251"/>
            <a:ext cx="7996707" cy="1477328"/>
          </a:xfrm>
          <a:prstGeom prst="rect">
            <a:avLst/>
          </a:prstGeom>
          <a:noFill/>
        </p:spPr>
        <p:txBody>
          <a:bodyPr wrap="square" rtlCol="0">
            <a:spAutoFit/>
          </a:bodyPr>
          <a:lstStyle/>
          <a:p>
            <a:r>
              <a:rPr lang="en-GB" dirty="0" smtClean="0"/>
              <a:t>Do you think Stone Age people cared which way their garden faced? Or if there were animals living in the same home? Have a look at the list again and decide which ones you might write about and come up with some of your own based on everything you have learned about the Stone Age so far. When you’ve done this, create your front cover for Kents Cavern.</a:t>
            </a:r>
            <a:endParaRPr lang="en-GB" dirty="0"/>
          </a:p>
        </p:txBody>
      </p:sp>
    </p:spTree>
    <p:extLst>
      <p:ext uri="{BB962C8B-B14F-4D97-AF65-F5344CB8AC3E}">
        <p14:creationId xmlns:p14="http://schemas.microsoft.com/office/powerpoint/2010/main" val="15097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365125"/>
            <a:ext cx="11809926" cy="1785647"/>
          </a:xfrm>
        </p:spPr>
        <p:txBody>
          <a:bodyPr>
            <a:noAutofit/>
          </a:bodyPr>
          <a:lstStyle/>
          <a:p>
            <a:r>
              <a:rPr lang="en-GB" sz="4000" i="1" dirty="0" smtClean="0">
                <a:latin typeface="+mn-lt"/>
              </a:rPr>
              <a:t>Key question 3: What might the area around Kents Cavern have looked like for the different people who used the caves?</a:t>
            </a:r>
            <a:endParaRPr lang="en-GB" sz="4000" i="1" dirty="0">
              <a:latin typeface="+mn-lt"/>
            </a:endParaRPr>
          </a:p>
        </p:txBody>
      </p:sp>
      <p:sp>
        <p:nvSpPr>
          <p:cNvPr id="6" name="TextBox 5"/>
          <p:cNvSpPr txBox="1"/>
          <p:nvPr/>
        </p:nvSpPr>
        <p:spPr>
          <a:xfrm>
            <a:off x="838200" y="2318197"/>
            <a:ext cx="8666408" cy="2308324"/>
          </a:xfrm>
          <a:prstGeom prst="rect">
            <a:avLst/>
          </a:prstGeom>
          <a:noFill/>
        </p:spPr>
        <p:txBody>
          <a:bodyPr wrap="square" rtlCol="0">
            <a:spAutoFit/>
          </a:bodyPr>
          <a:lstStyle/>
          <a:p>
            <a:r>
              <a:rPr lang="en-GB" dirty="0" smtClean="0"/>
              <a:t>For this last part of your topic, you’re going to try and imagine what Kents Cavern might have looked like for visitors during the Stone Age, and also when the romans visited. </a:t>
            </a:r>
          </a:p>
          <a:p>
            <a:endParaRPr lang="en-GB" dirty="0"/>
          </a:p>
          <a:p>
            <a:r>
              <a:rPr lang="en-GB" dirty="0" smtClean="0"/>
              <a:t>You know what the area looks like today because you visited for yourselves, but there are also pictures on the internet which you could look at as well.</a:t>
            </a:r>
          </a:p>
          <a:p>
            <a:endParaRPr lang="en-GB" dirty="0"/>
          </a:p>
          <a:p>
            <a:r>
              <a:rPr lang="en-GB" dirty="0" smtClean="0"/>
              <a:t>We also have some pictures of what Kents Cavern looked like during the 1800’s for the excavators. You can see them on the next slides.</a:t>
            </a:r>
          </a:p>
        </p:txBody>
      </p:sp>
    </p:spTree>
    <p:extLst>
      <p:ext uri="{BB962C8B-B14F-4D97-AF65-F5344CB8AC3E}">
        <p14:creationId xmlns:p14="http://schemas.microsoft.com/office/powerpoint/2010/main" val="26364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79" y="154548"/>
            <a:ext cx="4701893" cy="2872586"/>
          </a:xfrm>
          <a:prstGeom prst="rect">
            <a:avLst/>
          </a:prstGeom>
        </p:spPr>
      </p:pic>
      <p:sp>
        <p:nvSpPr>
          <p:cNvPr id="5" name="TextBox 4"/>
          <p:cNvSpPr txBox="1"/>
          <p:nvPr/>
        </p:nvSpPr>
        <p:spPr>
          <a:xfrm>
            <a:off x="360608" y="3168203"/>
            <a:ext cx="4533364" cy="646331"/>
          </a:xfrm>
          <a:prstGeom prst="rect">
            <a:avLst/>
          </a:prstGeom>
          <a:noFill/>
        </p:spPr>
        <p:txBody>
          <a:bodyPr wrap="square" rtlCol="0">
            <a:spAutoFit/>
          </a:bodyPr>
          <a:lstStyle/>
          <a:p>
            <a:r>
              <a:rPr lang="en-GB" dirty="0" smtClean="0"/>
              <a:t>18</a:t>
            </a:r>
            <a:r>
              <a:rPr lang="en-GB" baseline="30000" dirty="0" smtClean="0"/>
              <a:t>th</a:t>
            </a:r>
            <a:r>
              <a:rPr lang="en-GB" dirty="0" smtClean="0"/>
              <a:t> Century entrance to Kents Cavern (today this is the exit).</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150" y="154548"/>
            <a:ext cx="4303806" cy="3143649"/>
          </a:xfrm>
          <a:prstGeom prst="rect">
            <a:avLst/>
          </a:prstGeom>
        </p:spPr>
      </p:pic>
      <p:sp>
        <p:nvSpPr>
          <p:cNvPr id="7" name="TextBox 6"/>
          <p:cNvSpPr txBox="1"/>
          <p:nvPr/>
        </p:nvSpPr>
        <p:spPr>
          <a:xfrm>
            <a:off x="7184150" y="3491368"/>
            <a:ext cx="4303806" cy="646331"/>
          </a:xfrm>
          <a:prstGeom prst="rect">
            <a:avLst/>
          </a:prstGeom>
          <a:noFill/>
        </p:spPr>
        <p:txBody>
          <a:bodyPr wrap="square" rtlCol="0">
            <a:spAutoFit/>
          </a:bodyPr>
          <a:lstStyle/>
          <a:p>
            <a:r>
              <a:rPr lang="en-GB" dirty="0" smtClean="0"/>
              <a:t>George </a:t>
            </a:r>
            <a:r>
              <a:rPr lang="en-GB" dirty="0" err="1" smtClean="0"/>
              <a:t>Smerdon</a:t>
            </a:r>
            <a:r>
              <a:rPr lang="en-GB" dirty="0" smtClean="0"/>
              <a:t> (excavator) working in the 1870’s.</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08" y="3955603"/>
            <a:ext cx="3495798" cy="2619590"/>
          </a:xfrm>
          <a:prstGeom prst="rect">
            <a:avLst/>
          </a:prstGeom>
        </p:spPr>
      </p:pic>
      <p:sp>
        <p:nvSpPr>
          <p:cNvPr id="9" name="TextBox 8"/>
          <p:cNvSpPr txBox="1"/>
          <p:nvPr/>
        </p:nvSpPr>
        <p:spPr>
          <a:xfrm>
            <a:off x="3856406" y="4065069"/>
            <a:ext cx="1372417" cy="1200329"/>
          </a:xfrm>
          <a:prstGeom prst="rect">
            <a:avLst/>
          </a:prstGeom>
          <a:noFill/>
        </p:spPr>
        <p:txBody>
          <a:bodyPr wrap="square" rtlCol="0">
            <a:spAutoFit/>
          </a:bodyPr>
          <a:lstStyle/>
          <a:p>
            <a:r>
              <a:rPr lang="en-GB" dirty="0" smtClean="0"/>
              <a:t>Kents Cavern reception 1920’s</a:t>
            </a:r>
            <a:endParaRPr lang="en-GB"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8368" y="4137699"/>
            <a:ext cx="3495369" cy="2548183"/>
          </a:xfrm>
          <a:prstGeom prst="rect">
            <a:avLst/>
          </a:prstGeom>
        </p:spPr>
      </p:pic>
      <p:sp>
        <p:nvSpPr>
          <p:cNvPr id="11" name="TextBox 10"/>
          <p:cNvSpPr txBox="1"/>
          <p:nvPr/>
        </p:nvSpPr>
        <p:spPr>
          <a:xfrm>
            <a:off x="6424926" y="5374864"/>
            <a:ext cx="1148931" cy="1200329"/>
          </a:xfrm>
          <a:prstGeom prst="rect">
            <a:avLst/>
          </a:prstGeom>
          <a:noFill/>
        </p:spPr>
        <p:txBody>
          <a:bodyPr wrap="square" rtlCol="0">
            <a:spAutoFit/>
          </a:bodyPr>
          <a:lstStyle/>
          <a:p>
            <a:r>
              <a:rPr lang="en-GB" dirty="0" smtClean="0"/>
              <a:t>Kents Cavern reception 1940’s</a:t>
            </a:r>
            <a:endParaRPr lang="en-GB" dirty="0"/>
          </a:p>
        </p:txBody>
      </p:sp>
    </p:spTree>
    <p:extLst>
      <p:ext uri="{BB962C8B-B14F-4D97-AF65-F5344CB8AC3E}">
        <p14:creationId xmlns:p14="http://schemas.microsoft.com/office/powerpoint/2010/main" val="9600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style.rotation</p:attrName>
                                        </p:attrNameLst>
                                      </p:cBhvr>
                                      <p:tavLst>
                                        <p:tav tm="0">
                                          <p:val>
                                            <p:fltVal val="720"/>
                                          </p:val>
                                        </p:tav>
                                        <p:tav tm="100000">
                                          <p:val>
                                            <p:fltVal val="0"/>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800" decel="100000"/>
                                        <p:tgtEl>
                                          <p:spTgt spid="8"/>
                                        </p:tgtEl>
                                      </p:cBhvr>
                                    </p:animEffect>
                                    <p:anim calcmode="lin" valueType="num">
                                      <p:cBhvr>
                                        <p:cTn id="35" dur="800" decel="100000" fill="hold"/>
                                        <p:tgtEl>
                                          <p:spTgt spid="8"/>
                                        </p:tgtEl>
                                        <p:attrNameLst>
                                          <p:attrName>style.rotation</p:attrName>
                                        </p:attrNameLst>
                                      </p:cBhvr>
                                      <p:tavLst>
                                        <p:tav tm="0">
                                          <p:val>
                                            <p:fltVal val="-90"/>
                                          </p:val>
                                        </p:tav>
                                        <p:tav tm="100000">
                                          <p:val>
                                            <p:fltVal val="0"/>
                                          </p:val>
                                        </p:tav>
                                      </p:tavLst>
                                    </p:anim>
                                    <p:anim calcmode="lin" valueType="num">
                                      <p:cBhvr>
                                        <p:cTn id="36" dur="800" decel="100000" fill="hold"/>
                                        <p:tgtEl>
                                          <p:spTgt spid="8"/>
                                        </p:tgtEl>
                                        <p:attrNameLst>
                                          <p:attrName>ppt_x</p:attrName>
                                        </p:attrNameLst>
                                      </p:cBhvr>
                                      <p:tavLst>
                                        <p:tav tm="0">
                                          <p:val>
                                            <p:strVal val="#ppt_x+0.4"/>
                                          </p:val>
                                        </p:tav>
                                        <p:tav tm="100000">
                                          <p:val>
                                            <p:strVal val="#ppt_x-0.05"/>
                                          </p:val>
                                        </p:tav>
                                      </p:tavLst>
                                    </p:anim>
                                    <p:anim calcmode="lin" valueType="num">
                                      <p:cBhvr>
                                        <p:cTn id="37" dur="800" decel="100000" fill="hold"/>
                                        <p:tgtEl>
                                          <p:spTgt spid="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29" y="177129"/>
            <a:ext cx="6464121" cy="1368336"/>
          </a:xfrm>
        </p:spPr>
        <p:txBody>
          <a:bodyPr>
            <a:normAutofit/>
          </a:bodyPr>
          <a:lstStyle/>
          <a:p>
            <a:pPr marL="0" indent="0">
              <a:buNone/>
            </a:pPr>
            <a:r>
              <a:rPr lang="en-GB" sz="1800" dirty="0" smtClean="0"/>
              <a:t>There are no paintings or photographs from the Stone Age or from when the romans visited us. But we do know what animals were alive at the time, and also what each person living might have looked like.</a:t>
            </a:r>
            <a:endParaRPr lang="en-GB" sz="1800" dirty="0"/>
          </a:p>
        </p:txBody>
      </p:sp>
      <p:sp>
        <p:nvSpPr>
          <p:cNvPr id="4" name="TextBox 3"/>
          <p:cNvSpPr txBox="1"/>
          <p:nvPr/>
        </p:nvSpPr>
        <p:spPr>
          <a:xfrm>
            <a:off x="271529" y="2073499"/>
            <a:ext cx="6812924" cy="923330"/>
          </a:xfrm>
          <a:prstGeom prst="rect">
            <a:avLst/>
          </a:prstGeom>
          <a:noFill/>
        </p:spPr>
        <p:txBody>
          <a:bodyPr wrap="square" rtlCol="0">
            <a:spAutoFit/>
          </a:bodyPr>
          <a:lstStyle/>
          <a:p>
            <a:r>
              <a:rPr lang="en-GB" dirty="0" smtClean="0"/>
              <a:t>You are going to use your imagination to come up with the design for two postcards. One from Kents Cavern during the Stone Age, and one from when the Romans visited. </a:t>
            </a:r>
          </a:p>
        </p:txBody>
      </p:sp>
      <p:sp>
        <p:nvSpPr>
          <p:cNvPr id="5" name="TextBox 4"/>
          <p:cNvSpPr txBox="1"/>
          <p:nvPr/>
        </p:nvSpPr>
        <p:spPr>
          <a:xfrm>
            <a:off x="3794437" y="3715931"/>
            <a:ext cx="6580032" cy="1754326"/>
          </a:xfrm>
          <a:prstGeom prst="rect">
            <a:avLst/>
          </a:prstGeom>
          <a:noFill/>
        </p:spPr>
        <p:txBody>
          <a:bodyPr wrap="square" rtlCol="0">
            <a:spAutoFit/>
          </a:bodyPr>
          <a:lstStyle/>
          <a:p>
            <a:r>
              <a:rPr lang="en-GB" dirty="0" smtClean="0"/>
              <a:t>Here are some questions to help with your design;</a:t>
            </a:r>
          </a:p>
          <a:p>
            <a:endParaRPr lang="en-GB" dirty="0" smtClean="0"/>
          </a:p>
          <a:p>
            <a:pPr marL="285750" indent="-285750">
              <a:buFont typeface="Arial" panose="020B0604020202020204" pitchFamily="34" charset="0"/>
              <a:buChar char="•"/>
            </a:pPr>
            <a:r>
              <a:rPr lang="en-GB" dirty="0" smtClean="0"/>
              <a:t>What animals can you see?</a:t>
            </a:r>
          </a:p>
          <a:p>
            <a:pPr marL="285750" indent="-285750">
              <a:buFont typeface="Arial" panose="020B0604020202020204" pitchFamily="34" charset="0"/>
              <a:buChar char="•"/>
            </a:pPr>
            <a:r>
              <a:rPr lang="en-GB" dirty="0" smtClean="0"/>
              <a:t>Are there any other people around?</a:t>
            </a:r>
          </a:p>
          <a:p>
            <a:pPr marL="285750" indent="-285750">
              <a:buFont typeface="Arial" panose="020B0604020202020204" pitchFamily="34" charset="0"/>
              <a:buChar char="•"/>
            </a:pPr>
            <a:r>
              <a:rPr lang="en-GB" dirty="0" smtClean="0"/>
              <a:t>What plants are there?</a:t>
            </a:r>
          </a:p>
          <a:p>
            <a:pPr marL="285750" indent="-285750">
              <a:buFont typeface="Arial" panose="020B0604020202020204" pitchFamily="34" charset="0"/>
              <a:buChar char="•"/>
            </a:pPr>
            <a:r>
              <a:rPr lang="en-GB" dirty="0" smtClean="0"/>
              <a:t>What’s the weather like?</a:t>
            </a:r>
          </a:p>
        </p:txBody>
      </p:sp>
    </p:spTree>
    <p:extLst>
      <p:ext uri="{BB962C8B-B14F-4D97-AF65-F5344CB8AC3E}">
        <p14:creationId xmlns:p14="http://schemas.microsoft.com/office/powerpoint/2010/main" val="10972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238704" cy="1970468"/>
          </a:xfrm>
        </p:spPr>
        <p:txBody>
          <a:bodyPr>
            <a:normAutofit/>
          </a:bodyPr>
          <a:lstStyle/>
          <a:p>
            <a:pPr marL="0" indent="0">
              <a:buNone/>
            </a:pPr>
            <a:r>
              <a:rPr lang="en-GB" sz="6600" dirty="0" smtClean="0">
                <a:latin typeface="+mj-lt"/>
              </a:rPr>
              <a:t>Dinosaurs lived during the Stone Age</a:t>
            </a:r>
            <a:endParaRPr lang="en-GB" sz="9600" dirty="0">
              <a:latin typeface="+mj-lt"/>
            </a:endParaRPr>
          </a:p>
        </p:txBody>
      </p:sp>
      <p:pic>
        <p:nvPicPr>
          <p:cNvPr id="4" name="Picture 3"/>
          <p:cNvPicPr>
            <a:picLocks noChangeAspect="1"/>
          </p:cNvPicPr>
          <p:nvPr/>
        </p:nvPicPr>
        <p:blipFill>
          <a:blip r:embed="rId2"/>
          <a:stretch>
            <a:fillRect/>
          </a:stretch>
        </p:blipFill>
        <p:spPr>
          <a:xfrm>
            <a:off x="894890" y="2445942"/>
            <a:ext cx="5552715" cy="3848925"/>
          </a:xfrm>
          <a:prstGeom prst="rect">
            <a:avLst/>
          </a:prstGeom>
        </p:spPr>
      </p:pic>
      <p:sp>
        <p:nvSpPr>
          <p:cNvPr id="5" name="TextBox 4"/>
          <p:cNvSpPr txBox="1"/>
          <p:nvPr/>
        </p:nvSpPr>
        <p:spPr>
          <a:xfrm>
            <a:off x="7342495" y="2816992"/>
            <a:ext cx="4585648" cy="3477875"/>
          </a:xfrm>
          <a:prstGeom prst="rect">
            <a:avLst/>
          </a:prstGeom>
          <a:noFill/>
        </p:spPr>
        <p:txBody>
          <a:bodyPr wrap="square" rtlCol="0">
            <a:spAutoFit/>
          </a:bodyPr>
          <a:lstStyle/>
          <a:p>
            <a:r>
              <a:rPr lang="en-GB" sz="6000" b="1" dirty="0" smtClean="0">
                <a:solidFill>
                  <a:srgbClr val="FF0000"/>
                </a:solidFill>
                <a:latin typeface="+mj-lt"/>
              </a:rPr>
              <a:t>FALSE</a:t>
            </a:r>
            <a:r>
              <a:rPr lang="en-GB" sz="4000" dirty="0" smtClean="0">
                <a:latin typeface="+mj-lt"/>
              </a:rPr>
              <a:t>, the dinosaurs died over 60 million years before the Stone Age started.</a:t>
            </a:r>
            <a:endParaRPr lang="en-GB" sz="4000" dirty="0">
              <a:latin typeface="+mj-lt"/>
            </a:endParaRPr>
          </a:p>
        </p:txBody>
      </p:sp>
    </p:spTree>
    <p:extLst>
      <p:ext uri="{BB962C8B-B14F-4D97-AF65-F5344CB8AC3E}">
        <p14:creationId xmlns:p14="http://schemas.microsoft.com/office/powerpoint/2010/main" val="36994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934" y="2807594"/>
            <a:ext cx="2863457" cy="40504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391" y="2807594"/>
            <a:ext cx="6075609" cy="40504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41" y="991"/>
            <a:ext cx="3743459" cy="28066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42" y="-1"/>
            <a:ext cx="3751323" cy="28075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5865" y="0"/>
            <a:ext cx="4211390" cy="280759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07592"/>
            <a:ext cx="3299695" cy="3322752"/>
          </a:xfrm>
          <a:prstGeom prst="rect">
            <a:avLst/>
          </a:prstGeom>
        </p:spPr>
      </p:pic>
    </p:spTree>
    <p:extLst>
      <p:ext uri="{BB962C8B-B14F-4D97-AF65-F5344CB8AC3E}">
        <p14:creationId xmlns:p14="http://schemas.microsoft.com/office/powerpoint/2010/main" val="19189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311426" y="309092"/>
            <a:ext cx="1648496" cy="2862322"/>
          </a:xfrm>
          <a:prstGeom prst="rect">
            <a:avLst/>
          </a:prstGeom>
          <a:noFill/>
        </p:spPr>
        <p:txBody>
          <a:bodyPr wrap="square" rtlCol="0">
            <a:spAutoFit/>
          </a:bodyPr>
          <a:lstStyle/>
          <a:p>
            <a:r>
              <a:rPr lang="en-GB" dirty="0" smtClean="0"/>
              <a:t>This is an artists’ interpretation of what the valley around Kents Cavern might have looked like during the Ice Age.</a:t>
            </a:r>
            <a:endParaRPr lang="en-GB" dirty="0"/>
          </a:p>
        </p:txBody>
      </p:sp>
    </p:spTree>
    <p:extLst>
      <p:ext uri="{BB962C8B-B14F-4D97-AF65-F5344CB8AC3E}">
        <p14:creationId xmlns:p14="http://schemas.microsoft.com/office/powerpoint/2010/main" val="27389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578" y="553792"/>
            <a:ext cx="7353836" cy="2308324"/>
          </a:xfrm>
          <a:prstGeom prst="rect">
            <a:avLst/>
          </a:prstGeom>
          <a:noFill/>
        </p:spPr>
        <p:txBody>
          <a:bodyPr wrap="square" rtlCol="0">
            <a:spAutoFit/>
          </a:bodyPr>
          <a:lstStyle/>
          <a:p>
            <a:r>
              <a:rPr lang="en-GB" dirty="0" smtClean="0"/>
              <a:t>Now use </a:t>
            </a:r>
            <a:r>
              <a:rPr lang="en-GB" dirty="0"/>
              <a:t>the information you know about the cavemen and Romans at Kents Cavern to write </a:t>
            </a:r>
            <a:r>
              <a:rPr lang="en-GB" dirty="0" smtClean="0"/>
              <a:t>on the back of the </a:t>
            </a:r>
            <a:r>
              <a:rPr lang="en-GB" dirty="0"/>
              <a:t>postcard from their </a:t>
            </a:r>
            <a:r>
              <a:rPr lang="en-GB" dirty="0" smtClean="0"/>
              <a:t>perspectives.</a:t>
            </a:r>
          </a:p>
          <a:p>
            <a:endParaRPr lang="en-GB" dirty="0"/>
          </a:p>
          <a:p>
            <a:r>
              <a:rPr lang="en-GB" dirty="0" smtClean="0"/>
              <a:t> </a:t>
            </a:r>
            <a:r>
              <a:rPr lang="en-GB" dirty="0"/>
              <a:t>Remember to write in chronological order, starting with what happened first and ending with the last part of the day, you can make up information like what the weather was like and how you felt but make sure you write about things that are specific to the time, don’t write a postcard from a Roman describing the Woolly Mammoths that </a:t>
            </a:r>
            <a:r>
              <a:rPr lang="en-GB" dirty="0" smtClean="0"/>
              <a:t>they saw because they were extinct!</a:t>
            </a:r>
            <a:endParaRPr lang="en-GB" dirty="0"/>
          </a:p>
        </p:txBody>
      </p:sp>
      <p:sp>
        <p:nvSpPr>
          <p:cNvPr id="5" name="Rectangle 4"/>
          <p:cNvSpPr/>
          <p:nvPr/>
        </p:nvSpPr>
        <p:spPr>
          <a:xfrm>
            <a:off x="886496" y="3469406"/>
            <a:ext cx="6096000" cy="2308324"/>
          </a:xfrm>
          <a:prstGeom prst="rect">
            <a:avLst/>
          </a:prstGeom>
        </p:spPr>
        <p:txBody>
          <a:bodyPr>
            <a:spAutoFit/>
          </a:bodyPr>
          <a:lstStyle/>
          <a:p>
            <a:r>
              <a:rPr lang="en-GB" dirty="0">
                <a:ea typeface="Calibri" panose="020F0502020204030204" pitchFamily="34" charset="0"/>
                <a:cs typeface="Times New Roman" panose="02020603050405020304" pitchFamily="18" charset="0"/>
              </a:rPr>
              <a:t>Here’s some things to think about</a:t>
            </a:r>
            <a:r>
              <a:rPr lang="en-GB" dirty="0" smtClean="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Would the cavemen talk about the dangers in the cave? </a:t>
            </a:r>
          </a:p>
          <a:p>
            <a:pPr marL="285750" indent="-285750">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 did they go hunting?</a:t>
            </a:r>
          </a:p>
          <a:p>
            <a:pPr marL="285750" indent="-285750">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Was it a success or are they going hungry tonight? </a:t>
            </a:r>
            <a:endParaRPr lang="en-GB"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Would the Romans mention </a:t>
            </a:r>
            <a:r>
              <a:rPr lang="en-GB" dirty="0">
                <a:ea typeface="Calibri" panose="020F0502020204030204" pitchFamily="34" charset="0"/>
                <a:cs typeface="Times New Roman" panose="02020603050405020304" pitchFamily="18" charset="0"/>
              </a:rPr>
              <a:t>that they saw Mithras, their god of caves? </a:t>
            </a:r>
            <a:endParaRPr lang="en-GB"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How </a:t>
            </a:r>
            <a:r>
              <a:rPr lang="en-GB" dirty="0">
                <a:ea typeface="Calibri" panose="020F0502020204030204" pitchFamily="34" charset="0"/>
                <a:cs typeface="Times New Roman" panose="02020603050405020304" pitchFamily="18" charset="0"/>
              </a:rPr>
              <a:t>did the caves make them feel</a:t>
            </a:r>
            <a:r>
              <a:rPr lang="en-GB" dirty="0" smtClean="0">
                <a:ea typeface="Calibri" panose="020F0502020204030204" pitchFamily="34" charset="0"/>
                <a:cs typeface="Times New Roman" panose="02020603050405020304" pitchFamily="18" charset="0"/>
              </a:rPr>
              <a:t>?</a:t>
            </a:r>
            <a:endParaRPr lang="en-GB" dirty="0"/>
          </a:p>
        </p:txBody>
      </p:sp>
      <p:sp>
        <p:nvSpPr>
          <p:cNvPr id="6" name="TextBox 5"/>
          <p:cNvSpPr txBox="1"/>
          <p:nvPr/>
        </p:nvSpPr>
        <p:spPr>
          <a:xfrm>
            <a:off x="8139447" y="3866668"/>
            <a:ext cx="3567448" cy="2308324"/>
          </a:xfrm>
          <a:prstGeom prst="rect">
            <a:avLst/>
          </a:prstGeom>
          <a:noFill/>
          <a:ln>
            <a:solidFill>
              <a:srgbClr val="FF0000"/>
            </a:solidFill>
          </a:ln>
        </p:spPr>
        <p:txBody>
          <a:bodyPr wrap="square" rtlCol="0">
            <a:spAutoFit/>
          </a:bodyPr>
          <a:lstStyle/>
          <a:p>
            <a:r>
              <a:rPr lang="en-GB" dirty="0"/>
              <a:t>If you finish </a:t>
            </a:r>
            <a:r>
              <a:rPr lang="en-GB" dirty="0" smtClean="0"/>
              <a:t>with time to spare, why not design a postcard </a:t>
            </a:r>
            <a:r>
              <a:rPr lang="en-GB" dirty="0"/>
              <a:t>from the perspective of the Victorian excavators. </a:t>
            </a:r>
            <a:endParaRPr lang="en-GB" dirty="0" smtClean="0"/>
          </a:p>
          <a:p>
            <a:pPr marL="285750" indent="-285750">
              <a:buFont typeface="Arial" panose="020B0604020202020204" pitchFamily="34" charset="0"/>
              <a:buChar char="•"/>
            </a:pPr>
            <a:r>
              <a:rPr lang="en-GB" dirty="0" smtClean="0"/>
              <a:t>Were </a:t>
            </a:r>
            <a:r>
              <a:rPr lang="en-GB" dirty="0"/>
              <a:t>they tired from all of the hard </a:t>
            </a:r>
            <a:r>
              <a:rPr lang="en-GB" dirty="0" smtClean="0"/>
              <a:t>work?</a:t>
            </a:r>
          </a:p>
          <a:p>
            <a:pPr marL="285750" indent="-285750">
              <a:buFont typeface="Arial" panose="020B0604020202020204" pitchFamily="34" charset="0"/>
              <a:buChar char="•"/>
            </a:pPr>
            <a:r>
              <a:rPr lang="en-GB" dirty="0" smtClean="0"/>
              <a:t> </a:t>
            </a:r>
            <a:r>
              <a:rPr lang="en-GB" dirty="0"/>
              <a:t>were they excited because they made a new discovery that 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37" y="545902"/>
            <a:ext cx="2219325" cy="2857500"/>
          </a:xfrm>
          <a:prstGeom prst="rect">
            <a:avLst/>
          </a:prstGeom>
        </p:spPr>
      </p:pic>
    </p:spTree>
    <p:extLst>
      <p:ext uri="{BB962C8B-B14F-4D97-AF65-F5344CB8AC3E}">
        <p14:creationId xmlns:p14="http://schemas.microsoft.com/office/powerpoint/2010/main" val="6928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44" y="476519"/>
            <a:ext cx="6085147" cy="4832092"/>
          </a:xfrm>
          <a:prstGeom prst="rect">
            <a:avLst/>
          </a:prstGeom>
        </p:spPr>
        <p:txBody>
          <a:bodyPr wrap="square">
            <a:spAutoFit/>
          </a:bodyPr>
          <a:lstStyle/>
          <a:p>
            <a:r>
              <a:rPr lang="en-GB" sz="1400" dirty="0" smtClean="0"/>
              <a:t>You’re now at the end of the topic! Hopefully you’ve all enjoyed learning about how Kents Cavern has been used since the Stone Age, and you’ll come back to visit soon!</a:t>
            </a:r>
          </a:p>
          <a:p>
            <a:endParaRPr lang="en-GB" sz="1400" dirty="0"/>
          </a:p>
          <a:p>
            <a:r>
              <a:rPr lang="en-GB" sz="1400" dirty="0" smtClean="0"/>
              <a:t>If you want one last activity for before the topic is over, you could write a letter to us telling us about your topic. </a:t>
            </a:r>
          </a:p>
          <a:p>
            <a:pPr marL="285750" indent="-285750">
              <a:buFont typeface="Arial" panose="020B0604020202020204" pitchFamily="34" charset="0"/>
              <a:buChar char="•"/>
            </a:pPr>
            <a:r>
              <a:rPr lang="en-GB" sz="1400" dirty="0" smtClean="0"/>
              <a:t>Did you enjoy learning about the Stone Age?</a:t>
            </a:r>
          </a:p>
          <a:p>
            <a:pPr marL="285750" indent="-285750">
              <a:buFont typeface="Arial" panose="020B0604020202020204" pitchFamily="34" charset="0"/>
              <a:buChar char="•"/>
            </a:pPr>
            <a:r>
              <a:rPr lang="en-GB" sz="1400" dirty="0" smtClean="0"/>
              <a:t>What did you already know?</a:t>
            </a:r>
          </a:p>
          <a:p>
            <a:pPr marL="285750" indent="-285750">
              <a:buFont typeface="Arial" panose="020B0604020202020204" pitchFamily="34" charset="0"/>
              <a:buChar char="•"/>
            </a:pPr>
            <a:r>
              <a:rPr lang="en-GB" sz="1400" dirty="0" smtClean="0"/>
              <a:t>What did you learn? </a:t>
            </a:r>
          </a:p>
          <a:p>
            <a:pPr marL="285750" indent="-285750">
              <a:buFont typeface="Arial" panose="020B0604020202020204" pitchFamily="34" charset="0"/>
              <a:buChar char="•"/>
            </a:pPr>
            <a:r>
              <a:rPr lang="en-GB" sz="1400" dirty="0" smtClean="0"/>
              <a:t>What did you like most or least?</a:t>
            </a:r>
          </a:p>
          <a:p>
            <a:pPr marL="285750" indent="-285750">
              <a:buFont typeface="Arial" panose="020B0604020202020204" pitchFamily="34" charset="0"/>
              <a:buChar char="•"/>
            </a:pPr>
            <a:r>
              <a:rPr lang="en-GB" sz="1400" dirty="0" smtClean="0"/>
              <a:t>Did you enjoy your trip to the cave?</a:t>
            </a:r>
          </a:p>
          <a:p>
            <a:pPr marL="285750" indent="-285750">
              <a:buFont typeface="Arial" panose="020B0604020202020204" pitchFamily="34" charset="0"/>
              <a:buChar char="•"/>
            </a:pPr>
            <a:r>
              <a:rPr lang="en-GB" sz="1400" dirty="0" smtClean="0"/>
              <a:t>What would you like to learn more about?</a:t>
            </a:r>
          </a:p>
          <a:p>
            <a:pPr marL="285750" indent="-285750">
              <a:buFont typeface="Arial" panose="020B0604020202020204" pitchFamily="34" charset="0"/>
              <a:buChar char="•"/>
            </a:pPr>
            <a:endParaRPr lang="en-GB" sz="1400" dirty="0"/>
          </a:p>
          <a:p>
            <a:r>
              <a:rPr lang="en-GB" sz="1400" dirty="0" smtClean="0"/>
              <a:t>You can tell us anything you want!</a:t>
            </a:r>
          </a:p>
          <a:p>
            <a:endParaRPr lang="en-GB" sz="1400" dirty="0"/>
          </a:p>
          <a:p>
            <a:r>
              <a:rPr lang="en-GB" sz="1400" dirty="0" smtClean="0"/>
              <a:t>Our address is:</a:t>
            </a:r>
          </a:p>
          <a:p>
            <a:endParaRPr lang="en-GB" sz="1400" dirty="0"/>
          </a:p>
          <a:p>
            <a:r>
              <a:rPr lang="en-GB" sz="1400" b="1" dirty="0" smtClean="0"/>
              <a:t>Kents Cavern Prehistoric Caves</a:t>
            </a:r>
            <a:br>
              <a:rPr lang="en-GB" sz="1400" b="1" dirty="0" smtClean="0"/>
            </a:br>
            <a:r>
              <a:rPr lang="en-GB" sz="1400" b="1" dirty="0" err="1" smtClean="0"/>
              <a:t>Ilsham</a:t>
            </a:r>
            <a:r>
              <a:rPr lang="en-GB" sz="1400" b="1" dirty="0" smtClean="0"/>
              <a:t> Road</a:t>
            </a:r>
          </a:p>
          <a:p>
            <a:r>
              <a:rPr lang="en-GB" sz="1400" b="1" dirty="0" smtClean="0"/>
              <a:t>Torquay</a:t>
            </a:r>
            <a:br>
              <a:rPr lang="en-GB" sz="1400" b="1" dirty="0" smtClean="0"/>
            </a:br>
            <a:r>
              <a:rPr lang="en-GB" sz="1400" b="1" dirty="0" smtClean="0"/>
              <a:t>Devon</a:t>
            </a:r>
          </a:p>
          <a:p>
            <a:r>
              <a:rPr lang="en-GB" sz="1400" b="1" dirty="0" smtClean="0"/>
              <a:t>TQ1 2JF</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4749" y="601147"/>
            <a:ext cx="3101576" cy="35719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08" y="5422993"/>
            <a:ext cx="7156704" cy="12923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597" y="4779759"/>
            <a:ext cx="4156935" cy="1935586"/>
          </a:xfrm>
          <a:prstGeom prst="rect">
            <a:avLst/>
          </a:prstGeom>
        </p:spPr>
      </p:pic>
    </p:spTree>
    <p:extLst>
      <p:ext uri="{BB962C8B-B14F-4D97-AF65-F5344CB8AC3E}">
        <p14:creationId xmlns:p14="http://schemas.microsoft.com/office/powerpoint/2010/main" val="10945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style.rotation</p:attrName>
                                        </p:attrNameLst>
                                      </p:cBhvr>
                                      <p:tavLst>
                                        <p:tav tm="0">
                                          <p:val>
                                            <p:fltVal val="720"/>
                                          </p:val>
                                        </p:tav>
                                        <p:tav tm="100000">
                                          <p:val>
                                            <p:fltVal val="0"/>
                                          </p:val>
                                        </p:tav>
                                      </p:tavLst>
                                    </p:anim>
                                    <p:anim calcmode="lin" valueType="num">
                                      <p:cBhvr>
                                        <p:cTn id="41" dur="2000" fill="hold"/>
                                        <p:tgtEl>
                                          <p:spTgt spid="5"/>
                                        </p:tgtEl>
                                        <p:attrNameLst>
                                          <p:attrName>ppt_h</p:attrName>
                                        </p:attrNameLst>
                                      </p:cBhvr>
                                      <p:tavLst>
                                        <p:tav tm="0">
                                          <p:val>
                                            <p:fltVal val="0"/>
                                          </p:val>
                                        </p:tav>
                                        <p:tav tm="100000">
                                          <p:val>
                                            <p:strVal val="#ppt_h"/>
                                          </p:val>
                                        </p:tav>
                                      </p:tavLst>
                                    </p:anim>
                                    <p:anim calcmode="lin" valueType="num">
                                      <p:cBhvr>
                                        <p:cTn id="4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7030" y="245793"/>
            <a:ext cx="7610801" cy="2368469"/>
          </a:xfrm>
          <a:prstGeom prst="rect">
            <a:avLst/>
          </a:prstGeom>
        </p:spPr>
        <p:txBody>
          <a:bodyPr wrap="none">
            <a:spAutoFit/>
          </a:bodyPr>
          <a:lstStyle/>
          <a:p>
            <a:pPr algn="ctr">
              <a:lnSpc>
                <a:spcPct val="107000"/>
              </a:lnSpc>
              <a:spcAft>
                <a:spcPts val="800"/>
              </a:spcAft>
            </a:pPr>
            <a:r>
              <a:rPr lang="en-GB" sz="6600" dirty="0" smtClean="0">
                <a:effectLst/>
                <a:latin typeface="+mj-lt"/>
                <a:ea typeface="Calibri" panose="020F0502020204030204" pitchFamily="34" charset="0"/>
                <a:cs typeface="Times New Roman" panose="02020603050405020304" pitchFamily="18" charset="0"/>
              </a:rPr>
              <a:t>Stone Age people ate </a:t>
            </a:r>
          </a:p>
          <a:p>
            <a:pPr algn="ctr">
              <a:lnSpc>
                <a:spcPct val="107000"/>
              </a:lnSpc>
              <a:spcAft>
                <a:spcPts val="800"/>
              </a:spcAft>
            </a:pPr>
            <a:r>
              <a:rPr lang="en-GB" sz="6600" dirty="0" smtClean="0">
                <a:effectLst/>
                <a:latin typeface="+mj-lt"/>
                <a:ea typeface="Calibri" panose="020F0502020204030204" pitchFamily="34" charset="0"/>
                <a:cs typeface="Times New Roman" panose="02020603050405020304" pitchFamily="18" charset="0"/>
              </a:rPr>
              <a:t>McDonalds</a:t>
            </a:r>
            <a:endParaRPr lang="en-GB" sz="2800" dirty="0">
              <a:effectLst/>
              <a:latin typeface="+mj-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3657875"/>
            <a:ext cx="2628571" cy="2638095"/>
          </a:xfrm>
          <a:prstGeom prst="rect">
            <a:avLst/>
          </a:prstGeom>
        </p:spPr>
      </p:pic>
      <p:pic>
        <p:nvPicPr>
          <p:cNvPr id="2050" name="Picture 2" descr="fast-food-v1-6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613" y="3505808"/>
            <a:ext cx="3886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53813" y="3505808"/>
            <a:ext cx="4653886" cy="2246769"/>
          </a:xfrm>
          <a:prstGeom prst="rect">
            <a:avLst/>
          </a:prstGeom>
          <a:noFill/>
        </p:spPr>
        <p:txBody>
          <a:bodyPr wrap="square" rtlCol="0">
            <a:spAutoFit/>
          </a:bodyPr>
          <a:lstStyle/>
          <a:p>
            <a:r>
              <a:rPr lang="en-GB" sz="6000" dirty="0" smtClean="0">
                <a:solidFill>
                  <a:srgbClr val="FF0000"/>
                </a:solidFill>
                <a:latin typeface="+mj-lt"/>
              </a:rPr>
              <a:t>FALSE</a:t>
            </a:r>
            <a:r>
              <a:rPr lang="en-GB" sz="4000" dirty="0" smtClean="0">
                <a:latin typeface="+mj-lt"/>
              </a:rPr>
              <a:t>, McDonalds was not around during the Stone Age.</a:t>
            </a:r>
            <a:endParaRPr lang="en-GB" sz="4000" dirty="0">
              <a:latin typeface="+mj-lt"/>
            </a:endParaRPr>
          </a:p>
        </p:txBody>
      </p:sp>
    </p:spTree>
    <p:extLst>
      <p:ext uri="{BB962C8B-B14F-4D97-AF65-F5344CB8AC3E}">
        <p14:creationId xmlns:p14="http://schemas.microsoft.com/office/powerpoint/2010/main" val="14018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2123658"/>
          </a:xfrm>
          <a:prstGeom prst="rect">
            <a:avLst/>
          </a:prstGeom>
        </p:spPr>
        <p:txBody>
          <a:bodyPr wrap="square">
            <a:spAutoFit/>
          </a:bodyPr>
          <a:lstStyle/>
          <a:p>
            <a:r>
              <a:rPr lang="en-GB" sz="6600" dirty="0" smtClean="0">
                <a:effectLst/>
                <a:latin typeface="+mj-lt"/>
                <a:ea typeface="Calibri" panose="020F0502020204030204" pitchFamily="34" charset="0"/>
                <a:cs typeface="Times New Roman" panose="02020603050405020304" pitchFamily="18" charset="0"/>
              </a:rPr>
              <a:t>The Stone Age accounts for 99% of Human history</a:t>
            </a:r>
            <a:endParaRPr lang="en-GB" sz="6600" dirty="0">
              <a:latin typeface="+mj-lt"/>
            </a:endParaRPr>
          </a:p>
        </p:txBody>
      </p:sp>
      <p:pic>
        <p:nvPicPr>
          <p:cNvPr id="3074" name="Picture 2" descr="4e2697de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87" y="1938057"/>
            <a:ext cx="6641697" cy="483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37779" y="4354241"/>
            <a:ext cx="5336274" cy="1446550"/>
          </a:xfrm>
          <a:prstGeom prst="rect">
            <a:avLst/>
          </a:prstGeom>
          <a:noFill/>
        </p:spPr>
        <p:txBody>
          <a:bodyPr wrap="square" rtlCol="0">
            <a:spAutoFit/>
          </a:bodyPr>
          <a:lstStyle/>
          <a:p>
            <a:r>
              <a:rPr lang="en-GB" sz="8800" dirty="0" smtClean="0">
                <a:solidFill>
                  <a:srgbClr val="00B050"/>
                </a:solidFill>
                <a:latin typeface="+mj-lt"/>
              </a:rPr>
              <a:t>TRUE!</a:t>
            </a:r>
            <a:endParaRPr lang="en-GB" sz="4000" dirty="0">
              <a:solidFill>
                <a:srgbClr val="00B050"/>
              </a:solidFill>
              <a:latin typeface="+mj-lt"/>
            </a:endParaRPr>
          </a:p>
        </p:txBody>
      </p:sp>
    </p:spTree>
    <p:extLst>
      <p:ext uri="{BB962C8B-B14F-4D97-AF65-F5344CB8AC3E}">
        <p14:creationId xmlns:p14="http://schemas.microsoft.com/office/powerpoint/2010/main" val="43900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66830" cy="3139321"/>
          </a:xfrm>
          <a:prstGeom prst="rect">
            <a:avLst/>
          </a:prstGeom>
        </p:spPr>
        <p:txBody>
          <a:bodyPr wrap="square">
            <a:spAutoFit/>
          </a:bodyPr>
          <a:lstStyle/>
          <a:p>
            <a:r>
              <a:rPr lang="en-GB" sz="6600" dirty="0" smtClean="0">
                <a:effectLst/>
                <a:latin typeface="+mj-lt"/>
                <a:ea typeface="Calibri" panose="020F0502020204030204" pitchFamily="34" charset="0"/>
                <a:cs typeface="Times New Roman" panose="02020603050405020304" pitchFamily="18" charset="0"/>
              </a:rPr>
              <a:t>During the Stone Age, people made weapons out of bone and flint</a:t>
            </a:r>
            <a:endParaRPr lang="en-GB" sz="6600" dirty="0">
              <a:latin typeface="+mj-lt"/>
            </a:endParaRPr>
          </a:p>
        </p:txBody>
      </p:sp>
      <p:pic>
        <p:nvPicPr>
          <p:cNvPr id="4098" name="Picture 2" descr="image 9fca20c4cc4b457bc1ab6881877e11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690" y="2143044"/>
            <a:ext cx="4084424" cy="4714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64776" y="3954612"/>
            <a:ext cx="4339988" cy="1862048"/>
          </a:xfrm>
          <a:prstGeom prst="rect">
            <a:avLst/>
          </a:prstGeom>
          <a:noFill/>
        </p:spPr>
        <p:txBody>
          <a:bodyPr wrap="square" rtlCol="0">
            <a:spAutoFit/>
          </a:bodyPr>
          <a:lstStyle/>
          <a:p>
            <a:r>
              <a:rPr lang="en-GB" sz="11500" dirty="0" smtClean="0">
                <a:solidFill>
                  <a:srgbClr val="00B050"/>
                </a:solidFill>
                <a:latin typeface="+mj-lt"/>
              </a:rPr>
              <a:t>TRUE!</a:t>
            </a:r>
            <a:endParaRPr lang="en-GB" sz="11500" dirty="0">
              <a:solidFill>
                <a:srgbClr val="00B050"/>
              </a:solidFill>
              <a:latin typeface="+mj-lt"/>
            </a:endParaRPr>
          </a:p>
        </p:txBody>
      </p:sp>
    </p:spTree>
    <p:extLst>
      <p:ext uri="{BB962C8B-B14F-4D97-AF65-F5344CB8AC3E}">
        <p14:creationId xmlns:p14="http://schemas.microsoft.com/office/powerpoint/2010/main" val="31933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336" y="150127"/>
            <a:ext cx="6431186" cy="3877627"/>
          </a:xfrm>
          <a:prstGeom prst="rect">
            <a:avLst/>
          </a:prstGeom>
        </p:spPr>
      </p:pic>
      <p:sp>
        <p:nvSpPr>
          <p:cNvPr id="4" name="TextBox 3"/>
          <p:cNvSpPr txBox="1"/>
          <p:nvPr/>
        </p:nvSpPr>
        <p:spPr>
          <a:xfrm>
            <a:off x="450376" y="150127"/>
            <a:ext cx="5745708" cy="6186309"/>
          </a:xfrm>
          <a:prstGeom prst="rect">
            <a:avLst/>
          </a:prstGeom>
          <a:noFill/>
        </p:spPr>
        <p:txBody>
          <a:bodyPr wrap="square" rtlCol="0">
            <a:spAutoFit/>
          </a:bodyPr>
          <a:lstStyle/>
          <a:p>
            <a:r>
              <a:rPr lang="en-GB" sz="6600" dirty="0" smtClean="0">
                <a:latin typeface="+mj-lt"/>
              </a:rPr>
              <a:t>Stone Age people had to hunt and gather their food instead of going to the shops</a:t>
            </a:r>
            <a:endParaRPr lang="en-GB" sz="6600" dirty="0">
              <a:latin typeface="+mj-lt"/>
            </a:endParaRPr>
          </a:p>
        </p:txBody>
      </p:sp>
      <p:sp>
        <p:nvSpPr>
          <p:cNvPr id="6" name="TextBox 5"/>
          <p:cNvSpPr txBox="1"/>
          <p:nvPr/>
        </p:nvSpPr>
        <p:spPr>
          <a:xfrm>
            <a:off x="7087737" y="4251071"/>
            <a:ext cx="5104263" cy="1862048"/>
          </a:xfrm>
          <a:prstGeom prst="rect">
            <a:avLst/>
          </a:prstGeom>
          <a:noFill/>
        </p:spPr>
        <p:txBody>
          <a:bodyPr wrap="square" rtlCol="0">
            <a:spAutoFit/>
          </a:bodyPr>
          <a:lstStyle/>
          <a:p>
            <a:r>
              <a:rPr lang="en-GB" sz="11500" dirty="0" smtClean="0">
                <a:solidFill>
                  <a:srgbClr val="00B050"/>
                </a:solidFill>
                <a:latin typeface="+mj-lt"/>
              </a:rPr>
              <a:t>TRUE!</a:t>
            </a:r>
            <a:endParaRPr lang="en-GB" sz="11500" dirty="0">
              <a:solidFill>
                <a:srgbClr val="00B050"/>
              </a:solidFill>
              <a:latin typeface="+mj-lt"/>
            </a:endParaRPr>
          </a:p>
        </p:txBody>
      </p:sp>
    </p:spTree>
    <p:extLst>
      <p:ext uri="{BB962C8B-B14F-4D97-AF65-F5344CB8AC3E}">
        <p14:creationId xmlns:p14="http://schemas.microsoft.com/office/powerpoint/2010/main" val="153847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Kents Cavern</a:t>
            </a:r>
            <a:endParaRPr lang="en-GB" dirty="0"/>
          </a:p>
        </p:txBody>
      </p:sp>
      <p:sp>
        <p:nvSpPr>
          <p:cNvPr id="3" name="Content Placeholder 2"/>
          <p:cNvSpPr>
            <a:spLocks noGrp="1"/>
          </p:cNvSpPr>
          <p:nvPr>
            <p:ph idx="1"/>
          </p:nvPr>
        </p:nvSpPr>
        <p:spPr>
          <a:xfrm>
            <a:off x="204252" y="1663795"/>
            <a:ext cx="11021704" cy="5056496"/>
          </a:xfrm>
        </p:spPr>
        <p:txBody>
          <a:bodyPr>
            <a:normAutofit/>
          </a:bodyPr>
          <a:lstStyle/>
          <a:p>
            <a:r>
              <a:rPr lang="en-GB" sz="2000" dirty="0" smtClean="0">
                <a:latin typeface="+mj-lt"/>
              </a:rPr>
              <a:t>One of the most important prehistoric caves in Europe is Kents Cavern in Torquay.</a:t>
            </a:r>
          </a:p>
          <a:p>
            <a:r>
              <a:rPr lang="en-GB" sz="2000" dirty="0" smtClean="0">
                <a:latin typeface="+mj-lt"/>
              </a:rPr>
              <a:t>Over 80,000 archaeological artefacts have been found there, some of the oldest are 700,000 years old.</a:t>
            </a:r>
          </a:p>
          <a:p>
            <a:r>
              <a:rPr lang="en-GB" sz="2000" dirty="0" smtClean="0">
                <a:latin typeface="+mj-lt"/>
              </a:rPr>
              <a:t>A human jawbone was found in 1927. it dates to 41,000 years ago and is the oldest modern human remains ever found in our country.</a:t>
            </a:r>
          </a:p>
          <a:p>
            <a:r>
              <a:rPr lang="en-GB" sz="2000" dirty="0" smtClean="0">
                <a:latin typeface="+mj-lt"/>
              </a:rPr>
              <a:t>The caves have been used as a shelter for people and animals ever since the Stone Age</a:t>
            </a:r>
            <a:endParaRPr lang="en-GB" sz="2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73" y="4030552"/>
            <a:ext cx="2381250" cy="1619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170" y="3509055"/>
            <a:ext cx="4825926" cy="3211236"/>
          </a:xfrm>
          <a:prstGeom prst="rect">
            <a:avLst/>
          </a:prstGeom>
        </p:spPr>
      </p:pic>
      <p:sp>
        <p:nvSpPr>
          <p:cNvPr id="7" name="TextBox 6"/>
          <p:cNvSpPr txBox="1"/>
          <p:nvPr/>
        </p:nvSpPr>
        <p:spPr>
          <a:xfrm>
            <a:off x="682388" y="5546048"/>
            <a:ext cx="2947916" cy="369332"/>
          </a:xfrm>
          <a:prstGeom prst="rect">
            <a:avLst/>
          </a:prstGeom>
          <a:noFill/>
        </p:spPr>
        <p:txBody>
          <a:bodyPr wrap="square" rtlCol="0">
            <a:spAutoFit/>
          </a:bodyPr>
          <a:lstStyle/>
          <a:p>
            <a:r>
              <a:rPr lang="en-GB" dirty="0" smtClean="0">
                <a:latin typeface="+mj-lt"/>
              </a:rPr>
              <a:t>Kents Cavern Jawbone</a:t>
            </a:r>
            <a:endParaRPr lang="en-GB" dirty="0">
              <a:latin typeface="+mj-lt"/>
            </a:endParaRPr>
          </a:p>
        </p:txBody>
      </p:sp>
    </p:spTree>
    <p:extLst>
      <p:ext uri="{BB962C8B-B14F-4D97-AF65-F5344CB8AC3E}">
        <p14:creationId xmlns:p14="http://schemas.microsoft.com/office/powerpoint/2010/main" val="28487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What is Chronology?</a:t>
            </a:r>
            <a:endParaRPr lang="en-GB" dirty="0">
              <a:latin typeface="+mn-lt"/>
            </a:endParaRPr>
          </a:p>
        </p:txBody>
      </p:sp>
      <p:sp>
        <p:nvSpPr>
          <p:cNvPr id="4" name="TextBox 3"/>
          <p:cNvSpPr txBox="1"/>
          <p:nvPr/>
        </p:nvSpPr>
        <p:spPr>
          <a:xfrm>
            <a:off x="368490" y="1897039"/>
            <a:ext cx="11368585" cy="2031325"/>
          </a:xfrm>
          <a:prstGeom prst="rect">
            <a:avLst/>
          </a:prstGeom>
          <a:noFill/>
        </p:spPr>
        <p:txBody>
          <a:bodyPr wrap="square" rtlCol="0">
            <a:spAutoFit/>
          </a:bodyPr>
          <a:lstStyle/>
          <a:p>
            <a:r>
              <a:rPr lang="en-GB" dirty="0" smtClean="0"/>
              <a:t>Chronology is the arrangement of dates in the order of when they happened. </a:t>
            </a:r>
          </a:p>
          <a:p>
            <a:endParaRPr lang="en-GB" dirty="0"/>
          </a:p>
          <a:p>
            <a:r>
              <a:rPr lang="en-GB" dirty="0" smtClean="0"/>
              <a:t>It is important for archaeologists to know how old each artefact they find in the cave is, so they can create their own timeline of events at Kents Cavern.</a:t>
            </a:r>
            <a:endParaRPr lang="en-GB" dirty="0"/>
          </a:p>
          <a:p>
            <a:endParaRPr lang="en-GB" dirty="0" smtClean="0"/>
          </a:p>
          <a:p>
            <a:r>
              <a:rPr lang="en-GB" dirty="0" smtClean="0"/>
              <a:t>Lots of different animals lived around Kents Cavern at different points during the Stone Age. Archaeologists can find out how old their bones are and know which animals were here first.</a:t>
            </a:r>
            <a:endParaRPr lang="en-GB" dirty="0"/>
          </a:p>
        </p:txBody>
      </p:sp>
      <p:sp>
        <p:nvSpPr>
          <p:cNvPr id="3" name="TextBox 2"/>
          <p:cNvSpPr txBox="1"/>
          <p:nvPr/>
        </p:nvSpPr>
        <p:spPr>
          <a:xfrm>
            <a:off x="384219" y="4881093"/>
            <a:ext cx="11423561" cy="646331"/>
          </a:xfrm>
          <a:prstGeom prst="rect">
            <a:avLst/>
          </a:prstGeom>
          <a:noFill/>
        </p:spPr>
        <p:txBody>
          <a:bodyPr wrap="square" rtlCol="0">
            <a:spAutoFit/>
          </a:bodyPr>
          <a:lstStyle/>
          <a:p>
            <a:r>
              <a:rPr lang="en-GB" dirty="0" smtClean="0"/>
              <a:t>Now you’re going to be introduced to 3 of the animals which were found in the caves. Some of them lived in there, and some of them were brought in as food from outside. See if you can guess as they appear on the screen.</a:t>
            </a:r>
            <a:endParaRPr lang="en-GB" dirty="0"/>
          </a:p>
        </p:txBody>
      </p:sp>
      <p:sp>
        <p:nvSpPr>
          <p:cNvPr id="6" name="TextBox 5"/>
          <p:cNvSpPr txBox="1"/>
          <p:nvPr/>
        </p:nvSpPr>
        <p:spPr>
          <a:xfrm>
            <a:off x="368490" y="4069724"/>
            <a:ext cx="10985310" cy="646331"/>
          </a:xfrm>
          <a:prstGeom prst="rect">
            <a:avLst/>
          </a:prstGeom>
          <a:noFill/>
        </p:spPr>
        <p:txBody>
          <a:bodyPr wrap="square" rtlCol="0">
            <a:spAutoFit/>
          </a:bodyPr>
          <a:lstStyle/>
          <a:p>
            <a:r>
              <a:rPr lang="en-GB" dirty="0" smtClean="0"/>
              <a:t>One of the easiest ways to sort things into chronological order is with a timeline. It can show events in a day, year or even 1000’s of years.</a:t>
            </a:r>
            <a:endParaRPr lang="en-GB" dirty="0"/>
          </a:p>
        </p:txBody>
      </p:sp>
    </p:spTree>
    <p:extLst>
      <p:ext uri="{BB962C8B-B14F-4D97-AF65-F5344CB8AC3E}">
        <p14:creationId xmlns:p14="http://schemas.microsoft.com/office/powerpoint/2010/main" val="39754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2335</Words>
  <Application>Microsoft Office PowerPoint</Application>
  <PresentationFormat>Widescreen</PresentationFormat>
  <Paragraphs>190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 Key Stage 2 Postcards through time, a chronological adventure</vt:lpstr>
      <vt:lpstr>Key Question 1:  Why is chronology important in understanding the history of Kents Cavern?</vt:lpstr>
      <vt:lpstr>PowerPoint Presentation</vt:lpstr>
      <vt:lpstr>PowerPoint Presentation</vt:lpstr>
      <vt:lpstr>PowerPoint Presentation</vt:lpstr>
      <vt:lpstr>PowerPoint Presentation</vt:lpstr>
      <vt:lpstr>PowerPoint Presentation</vt:lpstr>
      <vt:lpstr>Kents Cavern</vt:lpstr>
      <vt:lpstr>What is Chronology?</vt:lpstr>
      <vt:lpstr>Bears</vt:lpstr>
      <vt:lpstr>Did they live inside or outside of the caves? </vt:lpstr>
      <vt:lpstr>Did they live inside or outside of the caves? </vt:lpstr>
      <vt:lpstr>Timeline Activity</vt:lpstr>
      <vt:lpstr>                                 Answers</vt:lpstr>
      <vt:lpstr>Kents Cavern</vt:lpstr>
      <vt:lpstr>PowerPoint Presentation</vt:lpstr>
      <vt:lpstr>PowerPoint Presentation</vt:lpstr>
      <vt:lpstr>Chronology of cave formations</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 3: What might the area around Kents Cavern have looked like for the different people who used the caves?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2 Postcards through time, a chronological adventure</dc:title>
  <dc:creator>Elliot Ling</dc:creator>
  <cp:lastModifiedBy>Elliot Ling</cp:lastModifiedBy>
  <cp:revision>45</cp:revision>
  <cp:lastPrinted>2015-06-12T12:31:59Z</cp:lastPrinted>
  <dcterms:created xsi:type="dcterms:W3CDTF">2015-06-09T12:04:39Z</dcterms:created>
  <dcterms:modified xsi:type="dcterms:W3CDTF">2016-03-25T10:58:06Z</dcterms:modified>
</cp:coreProperties>
</file>